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08" r:id="rId5"/>
    <p:sldId id="388" r:id="rId6"/>
    <p:sldId id="376" r:id="rId7"/>
    <p:sldId id="387" r:id="rId8"/>
    <p:sldId id="389" r:id="rId9"/>
    <p:sldId id="392" r:id="rId10"/>
    <p:sldId id="391" r:id="rId11"/>
    <p:sldId id="390" r:id="rId12"/>
    <p:sldId id="393" r:id="rId13"/>
    <p:sldId id="394" r:id="rId14"/>
    <p:sldId id="395" r:id="rId15"/>
    <p:sldId id="396" r:id="rId16"/>
    <p:sldId id="397" r:id="rId17"/>
    <p:sldId id="386" r:id="rId18"/>
    <p:sldId id="399" r:id="rId19"/>
    <p:sldId id="398" r:id="rId20"/>
    <p:sldId id="400" r:id="rId21"/>
    <p:sldId id="401" r:id="rId22"/>
    <p:sldId id="402" r:id="rId23"/>
    <p:sldId id="385" r:id="rId24"/>
    <p:sldId id="403" r:id="rId25"/>
    <p:sldId id="404" r:id="rId26"/>
    <p:sldId id="405" r:id="rId27"/>
  </p:sldIdLst>
  <p:sldSz cx="9144000" cy="6858000" type="screen4x3"/>
  <p:notesSz cx="7010400" cy="9296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A91A6C5-63AF-4415-A04E-B507A7F83C61}">
          <p14:sldIdLst>
            <p14:sldId id="308"/>
            <p14:sldId id="388"/>
            <p14:sldId id="376"/>
            <p14:sldId id="387"/>
            <p14:sldId id="389"/>
            <p14:sldId id="392"/>
            <p14:sldId id="391"/>
            <p14:sldId id="390"/>
            <p14:sldId id="393"/>
            <p14:sldId id="394"/>
            <p14:sldId id="395"/>
            <p14:sldId id="396"/>
            <p14:sldId id="397"/>
            <p14:sldId id="386"/>
            <p14:sldId id="399"/>
            <p14:sldId id="398"/>
            <p14:sldId id="400"/>
            <p14:sldId id="401"/>
            <p14:sldId id="402"/>
            <p14:sldId id="385"/>
            <p14:sldId id="403"/>
            <p14:sldId id="404"/>
            <p14:sldId id="4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2" autoAdjust="0"/>
    <p:restoredTop sz="98590" autoAdjust="0"/>
  </p:normalViewPr>
  <p:slideViewPr>
    <p:cSldViewPr snapToGrid="0" snapToObjects="1" showGuides="1">
      <p:cViewPr>
        <p:scale>
          <a:sx n="70" d="100"/>
          <a:sy n="70" d="100"/>
        </p:scale>
        <p:origin x="-1843" y="-442"/>
      </p:cViewPr>
      <p:guideLst>
        <p:guide orient="horz" pos="899"/>
        <p:guide orient="horz" pos="680"/>
        <p:guide orient="horz" pos="3332"/>
        <p:guide orient="horz" pos="1730"/>
        <p:guide orient="horz" pos="3628"/>
        <p:guide orient="horz" pos="1364"/>
        <p:guide orient="horz" pos="2482"/>
        <p:guide pos="5530"/>
        <p:guide pos="2879"/>
        <p:guide pos="1107"/>
        <p:guide pos="4449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-4192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EECA7CC5-4C6C-AB4C-9355-28208890AEF6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24272719-6CDC-F640-A8BB-645EEE93400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613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A8B9BBB-3449-0449-A8EB-11AE15F34D03}" type="datetimeFigureOut">
              <a:rPr lang="de-DE" smtClean="0"/>
              <a:t>03.03.2017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78668C5-5B4B-934C-A443-57CF9F26C2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66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 i="1"/>
            </a:lvl1pPr>
          </a:lstStyle>
          <a:p>
            <a:endParaRPr lang="de-DE" dirty="0" smtClean="0"/>
          </a:p>
          <a:p>
            <a:r>
              <a:rPr lang="de-DE" dirty="0" smtClean="0"/>
              <a:t>Titelbild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 dirty="0" smtClean="0"/>
              <a:t>Herzlich Willkommen!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3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91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67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6452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0889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95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82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47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31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1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094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 anchor="t"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9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48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36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4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ppt-Master_Globe_NEU_150319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81"/>
            <a:ext cx="4145004" cy="1219119"/>
          </a:xfrm>
          <a:prstGeom prst="rect">
            <a:avLst/>
          </a:prstGeom>
        </p:spPr>
      </p:pic>
      <p:pic>
        <p:nvPicPr>
          <p:cNvPr id="7" name="Bild 7" descr="DAAD_ppt_Kopfleiste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29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8875" y="63508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3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9" r:id="rId3"/>
    <p:sldLayoutId id="2147483650" r:id="rId4"/>
    <p:sldLayoutId id="2147483662" r:id="rId5"/>
    <p:sldLayoutId id="2147483651" r:id="rId6"/>
    <p:sldLayoutId id="2147483652" r:id="rId7"/>
    <p:sldLayoutId id="2147483663" r:id="rId8"/>
    <p:sldLayoutId id="2147483664" r:id="rId9"/>
    <p:sldLayoutId id="2147483653" r:id="rId10"/>
    <p:sldLayoutId id="2147483660" r:id="rId11"/>
    <p:sldLayoutId id="2147483665" r:id="rId12"/>
    <p:sldLayoutId id="2147483666" r:id="rId13"/>
    <p:sldLayoutId id="2147483654" r:id="rId14"/>
    <p:sldLayoutId id="2147483655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1" latinLnBrk="0" hangingPunct="1">
        <a:spcBef>
          <a:spcPts val="0"/>
        </a:spcBef>
        <a:spcAft>
          <a:spcPts val="15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1"/>
          <p:cNvSpPr txBox="1">
            <a:spLocks/>
          </p:cNvSpPr>
          <p:nvPr/>
        </p:nvSpPr>
        <p:spPr>
          <a:xfrm>
            <a:off x="7704000" y="6300000"/>
            <a:ext cx="1080000" cy="55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E9A67-508C-2544-868A-47185330C56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581190" y="4981859"/>
            <a:ext cx="1377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Eric </a:t>
            </a:r>
            <a:r>
              <a:rPr lang="de-DE" sz="800" dirty="0" err="1" smtClean="0">
                <a:solidFill>
                  <a:schemeClr val="bg1"/>
                </a:solidFill>
              </a:rPr>
              <a:t>Lichtenscheidt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355962" y="4545862"/>
            <a:ext cx="8428038" cy="10874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What do I need for a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Scholarship </a:t>
            </a:r>
            <a:r>
              <a:rPr lang="en-US" sz="3600" dirty="0">
                <a:solidFill>
                  <a:srgbClr val="0070C0"/>
                </a:solidFill>
              </a:rPr>
              <a:t>A</a:t>
            </a:r>
            <a:r>
              <a:rPr lang="en-US" sz="3600" dirty="0" smtClean="0">
                <a:solidFill>
                  <a:srgbClr val="0070C0"/>
                </a:solidFill>
              </a:rPr>
              <a:t>pplication?</a:t>
            </a:r>
          </a:p>
          <a:p>
            <a:pPr algn="ctr"/>
            <a:endParaRPr lang="en-US" sz="3600" dirty="0">
              <a:solidFill>
                <a:srgbClr val="0070C0"/>
              </a:solidFill>
            </a:endParaRPr>
          </a:p>
          <a:p>
            <a:pPr algn="ctr"/>
            <a:endParaRPr lang="de-DE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7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10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8614" y="360624"/>
            <a:ext cx="826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Motivation Letter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615" y="1219200"/>
            <a:ext cx="67146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Who am I? </a:t>
            </a:r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Why am I applying for this specific scholarship? </a:t>
            </a:r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are my future plans? </a:t>
            </a:r>
            <a:endParaRPr lang="de-DE" sz="28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Why am I the right person for this specific scholarship?</a:t>
            </a:r>
            <a:endParaRPr lang="de-DE" sz="28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9573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11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8614" y="360624"/>
            <a:ext cx="826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Motivation Letter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326" y="1740984"/>
            <a:ext cx="54721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dirty="0">
                <a:solidFill>
                  <a:schemeClr val="tx2"/>
                </a:solidFill>
              </a:rPr>
              <a:t>DAAD</a:t>
            </a:r>
            <a:r>
              <a:rPr lang="de-DE" sz="3200" b="1" dirty="0">
                <a:solidFill>
                  <a:schemeClr val="tx2"/>
                </a:solidFill>
              </a:rPr>
              <a:t> </a:t>
            </a:r>
            <a:endParaRPr lang="de-DE" sz="32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Scholarships for the best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Strengthen universities</a:t>
            </a:r>
          </a:p>
        </p:txBody>
      </p:sp>
      <p:pic>
        <p:nvPicPr>
          <p:cNvPr id="7" name="Bildplatzhalter 7" descr="2050-DSC_0789.jp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0380" y="1429815"/>
            <a:ext cx="3506533" cy="48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68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12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218363" y="0"/>
            <a:ext cx="8789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</a:t>
            </a:r>
            <a:r>
              <a:rPr lang="de-DE" sz="3200" b="1" dirty="0" smtClean="0">
                <a:solidFill>
                  <a:schemeClr val="bg1"/>
                </a:solidFill>
              </a:rPr>
              <a:t>                                           Letter </a:t>
            </a:r>
            <a:r>
              <a:rPr lang="de-DE" sz="3200" b="1" dirty="0">
                <a:solidFill>
                  <a:schemeClr val="bg1"/>
                </a:solidFill>
              </a:rPr>
              <a:t>of Reference / Acceptance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547" y="1240504"/>
            <a:ext cx="80947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 smtClean="0"/>
              <a:t>Do </a:t>
            </a:r>
            <a:r>
              <a:rPr lang="de-DE" sz="2800" dirty="0"/>
              <a:t>not wait until the last moment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Choose wisely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Talk to </a:t>
            </a:r>
            <a:r>
              <a:rPr lang="de-DE" sz="2800" dirty="0" err="1"/>
              <a:t>your</a:t>
            </a:r>
            <a:r>
              <a:rPr lang="de-DE" sz="2800" dirty="0"/>
              <a:t> </a:t>
            </a:r>
            <a:r>
              <a:rPr lang="de-DE" sz="2800" dirty="0" smtClean="0"/>
              <a:t>Referee / Supervisor </a:t>
            </a:r>
            <a:r>
              <a:rPr lang="de-DE" sz="2800" dirty="0" err="1" smtClean="0"/>
              <a:t>about</a:t>
            </a:r>
            <a:r>
              <a:rPr lang="de-DE" sz="2800" dirty="0" smtClean="0"/>
              <a:t> </a:t>
            </a:r>
            <a:r>
              <a:rPr lang="de-DE" sz="2800" dirty="0"/>
              <a:t>your plans and your application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Make sure it has </a:t>
            </a:r>
            <a:r>
              <a:rPr lang="de-DE" sz="2800" dirty="0" err="1"/>
              <a:t>your</a:t>
            </a:r>
            <a:r>
              <a:rPr lang="de-DE" sz="2800" dirty="0"/>
              <a:t> </a:t>
            </a:r>
            <a:r>
              <a:rPr lang="de-DE" sz="2800" dirty="0" err="1" smtClean="0"/>
              <a:t>name</a:t>
            </a:r>
            <a:r>
              <a:rPr lang="de-DE" sz="2800" dirty="0" smtClean="0"/>
              <a:t>, </a:t>
            </a:r>
            <a:r>
              <a:rPr lang="de-DE" sz="2800" dirty="0" err="1" smtClean="0"/>
              <a:t>date</a:t>
            </a:r>
            <a:r>
              <a:rPr lang="de-DE" sz="2800" dirty="0" smtClean="0"/>
              <a:t> </a:t>
            </a:r>
            <a:r>
              <a:rPr lang="de-DE" sz="2800" dirty="0"/>
              <a:t>and signature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4308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13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8614" y="360624"/>
            <a:ext cx="826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Certificates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7205" y="1740949"/>
            <a:ext cx="4645396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Letters from the university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Language certificates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…..</a:t>
            </a:r>
          </a:p>
        </p:txBody>
      </p:sp>
      <p:pic>
        <p:nvPicPr>
          <p:cNvPr id="7" name="Bild 6" descr="_MG_1213b_pp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0" y="1808431"/>
            <a:ext cx="4727205" cy="298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14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399003" y="168912"/>
            <a:ext cx="6233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Proposal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002" y="1267904"/>
            <a:ext cx="86368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Goal: </a:t>
            </a:r>
            <a:r>
              <a:rPr lang="en-US" sz="2800" dirty="0" smtClean="0"/>
              <a:t>                                                          Convince </a:t>
            </a:r>
            <a:r>
              <a:rPr lang="en-US" sz="2800" dirty="0"/>
              <a:t>the scientific community that you have:</a:t>
            </a:r>
            <a:endParaRPr lang="de-DE" sz="28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identified a scientific problem </a:t>
            </a:r>
            <a:endParaRPr lang="de-DE" sz="28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 clear theoretical/methodological approach to solve the problem </a:t>
            </a:r>
            <a:endParaRPr lang="de-DE" sz="2800" dirty="0"/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 realistic time frame and at reasonable expenses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1766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7650889" y="4268063"/>
            <a:ext cx="276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r>
              <a:rPr lang="de-DE" sz="800" dirty="0">
                <a:solidFill>
                  <a:schemeClr val="bg1"/>
                </a:solidFill>
              </a:rPr>
              <a:t> / Peter </a:t>
            </a:r>
            <a:r>
              <a:rPr lang="de-DE" sz="800" dirty="0" err="1" smtClean="0">
                <a:solidFill>
                  <a:schemeClr val="bg1"/>
                </a:solidFill>
              </a:rPr>
              <a:t>Himsel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003" y="168912"/>
            <a:ext cx="6233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Proposal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002" y="1257240"/>
            <a:ext cx="8636821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Length: between 4-15 pages (minimum 1.500 words / for DAAD: up to 10 pages only!)</a:t>
            </a:r>
            <a:endParaRPr lang="de-DE" sz="20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Proper layout: typeface, line spacing, table of contents, page numbers </a:t>
            </a:r>
            <a:endParaRPr lang="de-DE" sz="20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Check grammar and spelling </a:t>
            </a:r>
            <a:endParaRPr lang="de-DE" sz="20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Check that title, short description and content do correspond with each other </a:t>
            </a:r>
            <a:endParaRPr lang="de-DE" sz="20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Let someone within the academic community proofread your proposal in order to make sure it conforms to international academic standards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6231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7650889" y="4268063"/>
            <a:ext cx="276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r>
              <a:rPr lang="de-DE" sz="800" dirty="0">
                <a:solidFill>
                  <a:schemeClr val="bg1"/>
                </a:solidFill>
              </a:rPr>
              <a:t> / Peter </a:t>
            </a:r>
            <a:r>
              <a:rPr lang="de-DE" sz="800" dirty="0" err="1" smtClean="0">
                <a:solidFill>
                  <a:schemeClr val="bg1"/>
                </a:solidFill>
              </a:rPr>
              <a:t>Himsel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003" y="168912"/>
            <a:ext cx="6233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Proposal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002" y="1257240"/>
            <a:ext cx="86368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proposal needs to show that you have mastered the problems you are dealing with and that you have grasped their theoretical respectively methodological implications.</a:t>
            </a:r>
            <a:endParaRPr lang="de-DE" sz="20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Short and precise overview of the current state of research related to your project </a:t>
            </a:r>
            <a:endParaRPr lang="de-DE" sz="20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Name the most important contributions of other scientists </a:t>
            </a:r>
            <a:endParaRPr lang="de-DE" sz="20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Clear discussion of the theoretical scope or the framework of ideas to be used</a:t>
            </a:r>
            <a:endParaRPr lang="de-DE" sz="20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Research review should result in pointing out an open problem which will be the basis for your project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9638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7650889" y="4268063"/>
            <a:ext cx="276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r>
              <a:rPr lang="de-DE" sz="800" dirty="0">
                <a:solidFill>
                  <a:schemeClr val="bg1"/>
                </a:solidFill>
              </a:rPr>
              <a:t> / Peter </a:t>
            </a:r>
            <a:r>
              <a:rPr lang="de-DE" sz="800" dirty="0" err="1" smtClean="0">
                <a:solidFill>
                  <a:schemeClr val="bg1"/>
                </a:solidFill>
              </a:rPr>
              <a:t>Himsel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003" y="168912"/>
            <a:ext cx="6233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Proposal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002" y="1653025"/>
            <a:ext cx="8636821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/>
              <a:t>Detailed information required on: </a:t>
            </a:r>
            <a:endParaRPr lang="de-DE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	→ How do you intend to answer your research questions? </a:t>
            </a:r>
            <a:endParaRPr lang="de-DE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	→ What scientific literature will you consult? </a:t>
            </a:r>
            <a:endParaRPr lang="de-DE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	→ What kind of experimental work is planned? </a:t>
            </a:r>
            <a:endParaRPr lang="de-DE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	→ What analytical techniques will you employ? </a:t>
            </a:r>
            <a:endParaRPr lang="de-DE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	→ How much time will you need (timetable)?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2774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7650889" y="4268063"/>
            <a:ext cx="276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r>
              <a:rPr lang="de-DE" sz="800" dirty="0">
                <a:solidFill>
                  <a:schemeClr val="bg1"/>
                </a:solidFill>
              </a:rPr>
              <a:t> / Peter </a:t>
            </a:r>
            <a:r>
              <a:rPr lang="de-DE" sz="800" dirty="0" err="1" smtClean="0">
                <a:solidFill>
                  <a:schemeClr val="bg1"/>
                </a:solidFill>
              </a:rPr>
              <a:t>Himsel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003" y="168912"/>
            <a:ext cx="6233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Proposal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281" y="1653025"/>
            <a:ext cx="86368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b="1" dirty="0"/>
          </a:p>
          <a:p>
            <a:pPr algn="ctr">
              <a:lnSpc>
                <a:spcPct val="150000"/>
              </a:lnSpc>
            </a:pPr>
            <a:r>
              <a:rPr lang="en-US" sz="2400" b="1" dirty="0"/>
              <a:t>The research proposal has to be written by you. Any passages / sentences from another source or author have to be appropriately quoted.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Plagiarism will disqualify you!!!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3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19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7650889" y="4268063"/>
            <a:ext cx="276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r>
              <a:rPr lang="de-DE" sz="800" dirty="0">
                <a:solidFill>
                  <a:schemeClr val="bg1"/>
                </a:solidFill>
              </a:rPr>
              <a:t> / Peter </a:t>
            </a:r>
            <a:r>
              <a:rPr lang="de-DE" sz="800" dirty="0" err="1" smtClean="0">
                <a:solidFill>
                  <a:schemeClr val="bg1"/>
                </a:solidFill>
              </a:rPr>
              <a:t>Himsel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003" y="168912"/>
            <a:ext cx="7953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Avoid Mistakes - Communication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6698" y="2413337"/>
            <a:ext cx="54906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6000" dirty="0"/>
              <a:t>Scholarship???</a:t>
            </a:r>
          </a:p>
        </p:txBody>
      </p:sp>
    </p:spTree>
    <p:extLst>
      <p:ext uri="{BB962C8B-B14F-4D97-AF65-F5344CB8AC3E}">
        <p14:creationId xmlns:p14="http://schemas.microsoft.com/office/powerpoint/2010/main" val="427313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489694" y="1380571"/>
            <a:ext cx="81613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pPr algn="ctr"/>
            <a:endParaRPr lang="en-US" sz="20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57"/>
            <a:ext cx="10596861" cy="516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"/>
          <p:cNvSpPr txBox="1">
            <a:spLocks/>
          </p:cNvSpPr>
          <p:nvPr/>
        </p:nvSpPr>
        <p:spPr>
          <a:xfrm>
            <a:off x="4886142" y="718457"/>
            <a:ext cx="3892733" cy="187234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en-US" sz="2000" dirty="0" smtClean="0"/>
              <a:t>You </a:t>
            </a:r>
            <a:r>
              <a:rPr lang="en-US" sz="2000" dirty="0"/>
              <a:t>must be an excellent </a:t>
            </a:r>
            <a:r>
              <a:rPr lang="en-US" sz="2000" dirty="0" smtClean="0"/>
              <a:t>student -                                     the </a:t>
            </a:r>
            <a:r>
              <a:rPr lang="en-US" sz="2000" dirty="0"/>
              <a:t>way you </a:t>
            </a:r>
            <a:r>
              <a:rPr lang="en-US" sz="2000" dirty="0" smtClean="0"/>
              <a:t>can show proof of that, is </a:t>
            </a:r>
            <a:r>
              <a:rPr lang="en-US" sz="2000" dirty="0"/>
              <a:t>by preparing an excellent </a:t>
            </a:r>
            <a:r>
              <a:rPr lang="en-US" sz="2000" dirty="0" smtClean="0"/>
              <a:t>application!</a:t>
            </a:r>
            <a:endParaRPr lang="de-DE" sz="2100" b="0" dirty="0" smtClean="0"/>
          </a:p>
        </p:txBody>
      </p:sp>
    </p:spTree>
    <p:extLst>
      <p:ext uri="{BB962C8B-B14F-4D97-AF65-F5344CB8AC3E}">
        <p14:creationId xmlns:p14="http://schemas.microsoft.com/office/powerpoint/2010/main" val="38941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20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7650889" y="4268063"/>
            <a:ext cx="276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r>
              <a:rPr lang="de-DE" sz="800" dirty="0">
                <a:solidFill>
                  <a:schemeClr val="bg1"/>
                </a:solidFill>
              </a:rPr>
              <a:t> / Peter </a:t>
            </a:r>
            <a:r>
              <a:rPr lang="de-DE" sz="800" dirty="0" err="1" smtClean="0">
                <a:solidFill>
                  <a:schemeClr val="bg1"/>
                </a:solidFill>
              </a:rPr>
              <a:t>Himsel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600" y="187235"/>
            <a:ext cx="6301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Avoid Mistakes - </a:t>
            </a:r>
            <a:r>
              <a:rPr lang="en-US" sz="2800" b="1" dirty="0" err="1">
                <a:solidFill>
                  <a:schemeClr val="bg1"/>
                </a:solidFill>
              </a:rPr>
              <a:t>Overexaggerating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74" y="1063478"/>
            <a:ext cx="4270950" cy="49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2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21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7650889" y="4268063"/>
            <a:ext cx="276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r>
              <a:rPr lang="de-DE" sz="800" dirty="0">
                <a:solidFill>
                  <a:schemeClr val="bg1"/>
                </a:solidFill>
              </a:rPr>
              <a:t> / Peter </a:t>
            </a:r>
            <a:r>
              <a:rPr lang="de-DE" sz="800" dirty="0" err="1" smtClean="0">
                <a:solidFill>
                  <a:schemeClr val="bg1"/>
                </a:solidFill>
              </a:rPr>
              <a:t>Himsel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600" y="187235"/>
            <a:ext cx="6301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Avoid Mistakes - </a:t>
            </a:r>
            <a:r>
              <a:rPr lang="en-US" sz="2800" b="1" dirty="0" smtClean="0">
                <a:solidFill>
                  <a:schemeClr val="bg1"/>
                </a:solidFill>
              </a:rPr>
              <a:t>Presentation </a:t>
            </a: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cdn.quotesgram.com/small/2/57/658621106-funny-quotes-spelling-is-h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72" y="1596335"/>
            <a:ext cx="5081665" cy="36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0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22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7650889" y="4268063"/>
            <a:ext cx="276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r>
              <a:rPr lang="de-DE" sz="800" dirty="0">
                <a:solidFill>
                  <a:schemeClr val="bg1"/>
                </a:solidFill>
              </a:rPr>
              <a:t> / Peter </a:t>
            </a:r>
            <a:r>
              <a:rPr lang="de-DE" sz="800" dirty="0" err="1" smtClean="0">
                <a:solidFill>
                  <a:schemeClr val="bg1"/>
                </a:solidFill>
              </a:rPr>
              <a:t>Himsel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600" y="187235"/>
            <a:ext cx="6301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Avoid Mistakes - </a:t>
            </a:r>
            <a:r>
              <a:rPr lang="en-US" sz="2800" b="1" dirty="0">
                <a:solidFill>
                  <a:schemeClr val="bg1"/>
                </a:solidFill>
              </a:rPr>
              <a:t>Time </a:t>
            </a: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s3.thingpic.com/images/2h/FHqYmZNK6BTrsC8aJhJeiJp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21" y="1255103"/>
            <a:ext cx="6110125" cy="47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49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9" descr="06-12-03__MG_88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5" name="Foliennummernplatzhalter 1"/>
          <p:cNvSpPr txBox="1">
            <a:spLocks/>
          </p:cNvSpPr>
          <p:nvPr/>
        </p:nvSpPr>
        <p:spPr>
          <a:xfrm>
            <a:off x="7704000" y="6300000"/>
            <a:ext cx="1080000" cy="55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E9A67-508C-2544-868A-47185330C56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581190" y="4981859"/>
            <a:ext cx="1377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Eric </a:t>
            </a:r>
            <a:r>
              <a:rPr lang="de-DE" sz="800" dirty="0" err="1" smtClean="0">
                <a:solidFill>
                  <a:schemeClr val="bg1"/>
                </a:solidFill>
              </a:rPr>
              <a:t>Lichtenscheidt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564356" y="229394"/>
            <a:ext cx="8428038" cy="10874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/>
              <a:t>Thank you for </a:t>
            </a:r>
            <a:r>
              <a:rPr lang="de-DE" sz="4400" dirty="0" err="1"/>
              <a:t>your</a:t>
            </a:r>
            <a:r>
              <a:rPr lang="de-DE" sz="4400" dirty="0"/>
              <a:t> </a:t>
            </a:r>
            <a:r>
              <a:rPr lang="de-DE" sz="4400" dirty="0" err="1" smtClean="0"/>
              <a:t>attention</a:t>
            </a:r>
            <a:endParaRPr lang="de-DE" sz="4400" dirty="0"/>
          </a:p>
          <a:p>
            <a:endParaRPr lang="de-DE" sz="4400" dirty="0"/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527050" y="3544963"/>
            <a:ext cx="8089900" cy="357126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Christina Stahlbock</a:t>
            </a:r>
          </a:p>
          <a:p>
            <a:r>
              <a:rPr lang="de-DE" dirty="0" smtClean="0"/>
              <a:t>Head of DAAD </a:t>
            </a:r>
            <a:r>
              <a:rPr lang="en-US" dirty="0" smtClean="0"/>
              <a:t>Information </a:t>
            </a:r>
            <a:r>
              <a:rPr lang="en-US" dirty="0"/>
              <a:t>Centre (IC) East </a:t>
            </a:r>
            <a:r>
              <a:rPr lang="en-US" dirty="0" smtClean="0"/>
              <a:t>Jerusalem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02-62 </a:t>
            </a:r>
            <a:r>
              <a:rPr lang="en-US" dirty="0"/>
              <a:t>62 106</a:t>
            </a:r>
            <a:br>
              <a:rPr lang="en-US" dirty="0"/>
            </a:br>
            <a:r>
              <a:rPr lang="en-US" dirty="0" smtClean="0"/>
              <a:t>info@daad-eastjerusalem.org</a:t>
            </a:r>
          </a:p>
          <a:p>
            <a:r>
              <a:rPr lang="en-US" dirty="0" smtClean="0"/>
              <a:t>www.daad-eastjerusalem.org			Follow us on FB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7650889" y="4268063"/>
            <a:ext cx="276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 David </a:t>
            </a:r>
            <a:r>
              <a:rPr lang="de-DE" sz="800" dirty="0" smtClean="0">
                <a:solidFill>
                  <a:schemeClr val="bg1"/>
                </a:solidFill>
              </a:rPr>
              <a:t>Ausser </a:t>
            </a:r>
            <a:r>
              <a:rPr lang="de-DE" sz="800" dirty="0">
                <a:solidFill>
                  <a:schemeClr val="bg1"/>
                </a:solidFill>
              </a:rPr>
              <a:t>/ Peter </a:t>
            </a:r>
            <a:r>
              <a:rPr lang="de-DE" sz="800" dirty="0" smtClean="0">
                <a:solidFill>
                  <a:schemeClr val="bg1"/>
                </a:solidFill>
              </a:rPr>
              <a:t>Himsel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7810" y="1483219"/>
            <a:ext cx="8169851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Make an effort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Invest time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Prepare everything you </a:t>
            </a:r>
            <a:r>
              <a:rPr lang="de-DE" sz="2800" dirty="0" err="1"/>
              <a:t>need</a:t>
            </a:r>
            <a:r>
              <a:rPr lang="de-DE" sz="2800" dirty="0"/>
              <a:t> </a:t>
            </a:r>
            <a:r>
              <a:rPr lang="de-DE" sz="2800" dirty="0" err="1" smtClean="0"/>
              <a:t>well</a:t>
            </a:r>
            <a:r>
              <a:rPr lang="de-DE" sz="2800" dirty="0" smtClean="0"/>
              <a:t> in time </a:t>
            </a:r>
            <a:endParaRPr lang="de-DE" sz="2800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See the application as a chance to present yourself </a:t>
            </a:r>
          </a:p>
        </p:txBody>
      </p:sp>
    </p:spTree>
    <p:extLst>
      <p:ext uri="{BB962C8B-B14F-4D97-AF65-F5344CB8AC3E}">
        <p14:creationId xmlns:p14="http://schemas.microsoft.com/office/powerpoint/2010/main" val="30259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4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8615" y="360624"/>
            <a:ext cx="52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Today </a:t>
            </a:r>
            <a:r>
              <a:rPr lang="de-DE" sz="3200" b="1" dirty="0" err="1">
                <a:solidFill>
                  <a:schemeClr val="bg1"/>
                </a:solidFill>
              </a:rPr>
              <a:t>we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smtClean="0">
                <a:solidFill>
                  <a:schemeClr val="bg1"/>
                </a:solidFill>
              </a:rPr>
              <a:t>will ….</a:t>
            </a:r>
            <a:endParaRPr lang="de-D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5093" y="1470395"/>
            <a:ext cx="7855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Discuss the process of preparing a strong application</a:t>
            </a:r>
          </a:p>
          <a:p>
            <a:pPr marL="285750" lvl="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Define the different parts of a scholarship application </a:t>
            </a:r>
            <a:endParaRPr lang="de-DE" sz="2800" dirty="0"/>
          </a:p>
          <a:p>
            <a:pPr marL="285750" lvl="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Be aware of common mistakes and learn how to avoid them </a:t>
            </a:r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7371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5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8615" y="360624"/>
            <a:ext cx="52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The Research</a:t>
            </a:r>
            <a:endParaRPr lang="de-D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5093" y="1080109"/>
            <a:ext cx="7855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Requirements</a:t>
            </a:r>
          </a:p>
          <a:p>
            <a:pPr marL="342900" lvl="0" indent="-342900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Eligibility </a:t>
            </a:r>
            <a:endParaRPr lang="de-DE" sz="2800" dirty="0"/>
          </a:p>
          <a:p>
            <a:pPr marL="342900" lvl="0" indent="-342900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Documents</a:t>
            </a:r>
            <a:endParaRPr lang="de-DE" sz="2800" dirty="0"/>
          </a:p>
          <a:p>
            <a:pPr marL="342900" lvl="0" indent="-342900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Deadlines and general timeline </a:t>
            </a:r>
            <a:endParaRPr lang="de-DE" sz="2800" dirty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The organization´s mission: why do they give scholarships? </a:t>
            </a:r>
            <a:endParaRPr lang="de-DE" sz="2800" dirty="0"/>
          </a:p>
          <a:p>
            <a:pPr marL="342900" indent="-342900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are the conditions?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7382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6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8615" y="360624"/>
            <a:ext cx="52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The Documents</a:t>
            </a:r>
            <a:endParaRPr lang="de-D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5093" y="1231710"/>
            <a:ext cx="7855952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Application Form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 smtClean="0"/>
              <a:t>CV / </a:t>
            </a:r>
            <a:r>
              <a:rPr lang="de-DE" sz="2800" dirty="0" err="1" smtClean="0"/>
              <a:t>Resume</a:t>
            </a:r>
            <a:endParaRPr lang="de-DE" sz="2800" dirty="0"/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Motivation Letter 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Referees / Letter of Acceptance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Certificates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139621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7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8614" y="360624"/>
            <a:ext cx="816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</a:t>
            </a:r>
            <a:r>
              <a:rPr lang="de-DE" sz="3200" b="1" dirty="0" err="1" smtClean="0">
                <a:solidFill>
                  <a:schemeClr val="bg1"/>
                </a:solidFill>
              </a:rPr>
              <a:t>Application</a:t>
            </a:r>
            <a:r>
              <a:rPr lang="de-DE" sz="3200" b="1" dirty="0" smtClean="0">
                <a:solidFill>
                  <a:schemeClr val="bg1"/>
                </a:solidFill>
              </a:rPr>
              <a:t> Form</a:t>
            </a:r>
            <a:endParaRPr lang="de-DE" sz="3200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9" y="1230086"/>
            <a:ext cx="7549478" cy="46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8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8615" y="360624"/>
            <a:ext cx="52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CV</a:t>
            </a:r>
            <a:endParaRPr lang="de-DE" sz="32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95943" y="1512716"/>
            <a:ext cx="3320143" cy="4049884"/>
          </a:xfrm>
          <a:prstGeom prst="rect">
            <a:avLst/>
          </a:prstGeom>
        </p:spPr>
        <p:txBody>
          <a:bodyPr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0" dirty="0" smtClean="0">
                <a:solidFill>
                  <a:schemeClr val="tx1"/>
                </a:solidFill>
              </a:rPr>
              <a:t>Precise</a:t>
            </a:r>
          </a:p>
          <a:p>
            <a:r>
              <a:rPr lang="de-DE" sz="2800" b="0" dirty="0" smtClean="0">
                <a:solidFill>
                  <a:schemeClr val="tx1"/>
                </a:solidFill>
              </a:rPr>
              <a:t>Structured</a:t>
            </a:r>
          </a:p>
          <a:p>
            <a:r>
              <a:rPr lang="de-DE" sz="2800" b="0" dirty="0" smtClean="0">
                <a:solidFill>
                  <a:schemeClr val="tx1"/>
                </a:solidFill>
              </a:rPr>
              <a:t>Professional </a:t>
            </a:r>
          </a:p>
          <a:p>
            <a:r>
              <a:rPr lang="de-DE" sz="2800" b="0" dirty="0" smtClean="0">
                <a:solidFill>
                  <a:schemeClr val="tx1"/>
                </a:solidFill>
              </a:rPr>
              <a:t>Correct terms </a:t>
            </a:r>
          </a:p>
          <a:p>
            <a:r>
              <a:rPr lang="de-DE" sz="2800" b="0" dirty="0" smtClean="0">
                <a:solidFill>
                  <a:schemeClr val="tx1"/>
                </a:solidFill>
              </a:rPr>
              <a:t>Form </a:t>
            </a:r>
          </a:p>
          <a:p>
            <a:r>
              <a:rPr lang="de-DE" sz="2800" b="0" dirty="0" err="1" smtClean="0">
                <a:solidFill>
                  <a:schemeClr val="tx1"/>
                </a:solidFill>
              </a:rPr>
              <a:t>Spelling</a:t>
            </a:r>
            <a:endParaRPr lang="de-DE" sz="2800" b="0" dirty="0" smtClean="0">
              <a:solidFill>
                <a:schemeClr val="tx1"/>
              </a:solidFill>
            </a:endParaRPr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11" y="1327950"/>
            <a:ext cx="6178632" cy="43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4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9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8614" y="360624"/>
            <a:ext cx="826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The Documents – Motivation Letter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89211" y="1427666"/>
            <a:ext cx="72029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Address it to someone</a:t>
            </a:r>
            <a:endParaRPr lang="de-DE" sz="28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Margin, Font, Paragraphs </a:t>
            </a:r>
            <a:endParaRPr lang="de-DE" sz="28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Name on each page, page </a:t>
            </a:r>
            <a:r>
              <a:rPr lang="en-US" sz="2800" dirty="0" smtClean="0"/>
              <a:t>numbers</a:t>
            </a:r>
            <a:endParaRPr lang="de-DE" sz="28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Date, location and signature</a:t>
            </a:r>
            <a:endParaRPr lang="de-DE" sz="2800" dirty="0"/>
          </a:p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Language! </a:t>
            </a:r>
            <a:endParaRPr lang="de-DE" sz="28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17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enutzerdefiniert 2">
    <a:dk1>
      <a:sysClr val="windowText" lastClr="000000"/>
    </a:dk1>
    <a:lt1>
      <a:sysClr val="window" lastClr="FFFFFF"/>
    </a:lt1>
    <a:dk2>
      <a:srgbClr val="0060AF"/>
    </a:dk2>
    <a:lt2>
      <a:srgbClr val="FFFFFF"/>
    </a:lt2>
    <a:accent1>
      <a:srgbClr val="0060AF"/>
    </a:accent1>
    <a:accent2>
      <a:srgbClr val="E98A11"/>
    </a:accent2>
    <a:accent3>
      <a:srgbClr val="87B4E6"/>
    </a:accent3>
    <a:accent4>
      <a:srgbClr val="F8C897"/>
    </a:accent4>
    <a:accent5>
      <a:srgbClr val="B7D3F3"/>
    </a:accent5>
    <a:accent6>
      <a:srgbClr val="FCE3CC"/>
    </a:accent6>
    <a:hlink>
      <a:srgbClr val="00FF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A593F3AFCD7C468307BF2776CFAD25" ma:contentTypeVersion="" ma:contentTypeDescription="Ein neues Dokument erstellen." ma:contentTypeScope="" ma:versionID="9ca7234f02a539fcb79bc22d38752978">
  <xsd:schema xmlns:xsd="http://www.w3.org/2001/XMLSchema" xmlns:xs="http://www.w3.org/2001/XMLSchema" xmlns:p="http://schemas.microsoft.com/office/2006/metadata/properties" xmlns:ns2="145de765-d54b-4b65-981d-9bbc827d75dc" xmlns:ns3="926162b2-e1dc-4d6f-a857-81f9854c0fb2" xmlns:ns4="9a8634f9-d7ef-47a6-8c2e-0580e612cd57" targetNamespace="http://schemas.microsoft.com/office/2006/metadata/properties" ma:root="true" ma:fieldsID="87153048951abfa5ce1085212adb19f2" ns2:_="" ns3:_="" ns4:_="">
    <xsd:import namespace="145de765-d54b-4b65-981d-9bbc827d75dc"/>
    <xsd:import namespace="926162b2-e1dc-4d6f-a857-81f9854c0fb2"/>
    <xsd:import namespace="9a8634f9-d7ef-47a6-8c2e-0580e612cd5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6bf82a65d03465fa66a4cdf9e7a306a" minOccurs="0"/>
                <xsd:element ref="ns3:Thema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de765-d54b-4b65-981d-9bbc827d75d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b6ce1ab2-ccf8-40ac-b513-b8e3ba6c55cd}" ma:internalName="TaxCatchAll" ma:showField="CatchAllData" ma:web="a711cc86-fd1d-4f80-a295-e7d2dba55c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162b2-e1dc-4d6f-a857-81f9854c0fb2" elementFormDefault="qualified">
    <xsd:import namespace="http://schemas.microsoft.com/office/2006/documentManagement/types"/>
    <xsd:import namespace="http://schemas.microsoft.com/office/infopath/2007/PartnerControls"/>
    <xsd:element name="c6bf82a65d03465fa66a4cdf9e7a306a" ma:index="10" ma:taxonomy="true" ma:internalName="c6bf82a65d03465fa66a4cdf9e7a306a" ma:taxonomyFieldName="Dokumentenart" ma:displayName="Dokumentenart" ma:default="" ma:fieldId="{c6bf82a6-5d03-465f-a66a-4cdf9e7a306a}" ma:sspId="a001fbed-1328-4d18-8512-813304929403" ma:termSetId="09a3c5c6-f1e5-427b-a7d0-4017eaa569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a" ma:index="11" ma:displayName="Thema" ma:default="Standardpräsentation" ma:format="Dropdown" ma:internalName="Thema">
      <xsd:simpleType>
        <xsd:restriction base="dms:Choice">
          <xsd:enumeration value="Standardpräsentation"/>
          <xsd:enumeration value="Dokumentenvorlage"/>
          <xsd:enumeration value="Corporate-Design Richtlinie"/>
          <xsd:enumeration value="Pressearbeit"/>
          <xsd:enumeration value="Öffentlichkeitsarbeit"/>
          <xsd:enumeration value="Interne Kommunikation"/>
          <xsd:enumeration value="Internetkoordinierung"/>
          <xsd:enumeration value="Social Media"/>
          <xsd:enumeration value="Publikationen"/>
          <xsd:enumeration value="Jahresthema"/>
          <xsd:enumeration value="Marketing"/>
          <xsd:enumeration value="Jubiläum – 90 Jahre DAA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634f9-d7ef-47a6-8c2e-0580e612c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Freigabehinweishash" ma:internalName="SharingHintHash" ma:readOnly="true">
      <xsd:simpleType>
        <xsd:restriction base="dms:Text"/>
      </xsd:simple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bf82a65d03465fa66a4cdf9e7a306a xmlns="926162b2-e1dc-4d6f-a857-81f9854c0f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Präsentationen/Vorträge/Reden</TermName>
          <TermId xmlns="http://schemas.microsoft.com/office/infopath/2007/PartnerControls">73fee78f-aac7-4f8e-ad4e-786841ebc73e</TermId>
        </TermInfo>
      </Terms>
    </c6bf82a65d03465fa66a4cdf9e7a306a>
    <Thema xmlns="926162b2-e1dc-4d6f-a857-81f9854c0fb2">Standardpräsentation</Thema>
    <TaxCatchAll xmlns="145de765-d54b-4b65-981d-9bbc827d75dc">
      <Value>22</Value>
    </TaxCatchAll>
  </documentManagement>
</p:properties>
</file>

<file path=customXml/itemProps1.xml><?xml version="1.0" encoding="utf-8"?>
<ds:datastoreItem xmlns:ds="http://schemas.openxmlformats.org/officeDocument/2006/customXml" ds:itemID="{5E8BF861-7600-4260-8E2D-A65DB237F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de765-d54b-4b65-981d-9bbc827d75dc"/>
    <ds:schemaRef ds:uri="926162b2-e1dc-4d6f-a857-81f9854c0fb2"/>
    <ds:schemaRef ds:uri="9a8634f9-d7ef-47a6-8c2e-0580e612c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D9B91E-6343-4ACA-A0BC-F29DAA6AC3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BE5579-5BE4-48D3-9B41-FFDC3DCCF98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9a8634f9-d7ef-47a6-8c2e-0580e612cd57"/>
    <ds:schemaRef ds:uri="http://www.w3.org/XML/1998/namespace"/>
    <ds:schemaRef ds:uri="145de765-d54b-4b65-981d-9bbc827d75d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26162b2-e1dc-4d6f-a857-81f9854c0fb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615</Words>
  <Application>Microsoft Office PowerPoint</Application>
  <PresentationFormat>On-screen Show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qwertz qwerty</dc:creator>
  <cp:lastModifiedBy>Eveline</cp:lastModifiedBy>
  <cp:revision>537</cp:revision>
  <cp:lastPrinted>2017-03-03T12:36:22Z</cp:lastPrinted>
  <dcterms:created xsi:type="dcterms:W3CDTF">2012-03-19T13:50:07Z</dcterms:created>
  <dcterms:modified xsi:type="dcterms:W3CDTF">2017-03-03T13:10:14Z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0x01010044A593F3AFCD7C468307BF2776CFAD25</vt:lpwstr>
  </property>
  <property fmtid="{D5CDD505-2E9C-101B-9397-08002B2CF9AE}" pid="3" name="Dokumentenart">
    <vt:lpwstr>22;#Präsentationen/Vorträge/Reden|73fee78f-aac7-4f8e-ad4e-786841ebc73e</vt:lpwstr>
  </property>
</Properties>
</file>