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08" r:id="rId5"/>
    <p:sldId id="376" r:id="rId6"/>
    <p:sldId id="346" r:id="rId7"/>
    <p:sldId id="370" r:id="rId8"/>
    <p:sldId id="377" r:id="rId9"/>
    <p:sldId id="316" r:id="rId10"/>
    <p:sldId id="371" r:id="rId11"/>
    <p:sldId id="369" r:id="rId12"/>
    <p:sldId id="380" r:id="rId13"/>
    <p:sldId id="379" r:id="rId14"/>
    <p:sldId id="383" r:id="rId15"/>
    <p:sldId id="382" r:id="rId16"/>
    <p:sldId id="374" r:id="rId17"/>
    <p:sldId id="385" r:id="rId18"/>
    <p:sldId id="356" r:id="rId19"/>
    <p:sldId id="384" r:id="rId20"/>
    <p:sldId id="389" r:id="rId21"/>
    <p:sldId id="392" r:id="rId22"/>
    <p:sldId id="388" r:id="rId23"/>
    <p:sldId id="393" r:id="rId24"/>
    <p:sldId id="395" r:id="rId25"/>
    <p:sldId id="397" r:id="rId26"/>
    <p:sldId id="387" r:id="rId27"/>
    <p:sldId id="386" r:id="rId28"/>
    <p:sldId id="398" r:id="rId29"/>
    <p:sldId id="399" r:id="rId30"/>
    <p:sldId id="400" r:id="rId31"/>
    <p:sldId id="396" r:id="rId32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A91A6C5-63AF-4415-A04E-B507A7F83C61}">
          <p14:sldIdLst>
            <p14:sldId id="308"/>
            <p14:sldId id="376"/>
            <p14:sldId id="346"/>
            <p14:sldId id="370"/>
            <p14:sldId id="377"/>
            <p14:sldId id="316"/>
            <p14:sldId id="371"/>
            <p14:sldId id="369"/>
            <p14:sldId id="380"/>
            <p14:sldId id="379"/>
            <p14:sldId id="383"/>
            <p14:sldId id="382"/>
            <p14:sldId id="374"/>
            <p14:sldId id="385"/>
            <p14:sldId id="356"/>
            <p14:sldId id="384"/>
            <p14:sldId id="389"/>
            <p14:sldId id="392"/>
            <p14:sldId id="388"/>
            <p14:sldId id="393"/>
            <p14:sldId id="395"/>
            <p14:sldId id="397"/>
            <p14:sldId id="387"/>
            <p14:sldId id="386"/>
            <p14:sldId id="398"/>
            <p14:sldId id="399"/>
            <p14:sldId id="400"/>
            <p14:sldId id="3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8" autoAdjust="0"/>
    <p:restoredTop sz="98590" autoAdjust="0"/>
  </p:normalViewPr>
  <p:slideViewPr>
    <p:cSldViewPr snapToGrid="0" snapToObjects="1" showGuides="1">
      <p:cViewPr>
        <p:scale>
          <a:sx n="70" d="100"/>
          <a:sy n="70" d="100"/>
        </p:scale>
        <p:origin x="-1848" y="-442"/>
      </p:cViewPr>
      <p:guideLst>
        <p:guide orient="horz" pos="899"/>
        <p:guide orient="horz" pos="680"/>
        <p:guide orient="horz" pos="3332"/>
        <p:guide orient="horz" pos="1730"/>
        <p:guide orient="horz" pos="3628"/>
        <p:guide orient="horz" pos="1364"/>
        <p:guide orient="horz" pos="2482"/>
        <p:guide pos="5530"/>
        <p:guide pos="2879"/>
        <p:guide pos="1107"/>
        <p:guide pos="4449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41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ECA7CC5-4C6C-AB4C-9355-28208890AEF6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4272719-6CDC-F640-A8BB-645EEE9340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8B9BBB-3449-0449-A8EB-11AE15F34D03}" type="datetimeFigureOut">
              <a:rPr lang="de-DE" smtClean="0"/>
              <a:t>03.03.2017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78668C5-5B4B-934C-A443-57CF9F26C2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300" dirty="0" smtClean="0">
              <a:ea typeface="ＭＳ Ｐゴシック" pitchFamily="-65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D800E2-2A5B-40D0-9D86-B4956FE6F9F6}" type="slidenum">
              <a:rPr lang="ar-S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300" smtClean="0">
              <a:ea typeface="ＭＳ Ｐゴシック" pitchFamily="-65" charset="-128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B2B9FB-3683-41EC-BEB4-2F5314EA33BB}" type="slidenum">
              <a:rPr lang="ar-S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300" smtClean="0">
              <a:ea typeface="ＭＳ Ｐゴシック" pitchFamily="-65" charset="-128"/>
            </a:endParaRP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999EAA-71A6-4AD6-AE65-FD2FFF3538B8}" type="slidenum">
              <a:rPr lang="ar-S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 smtClean="0"/>
          </a:p>
          <a:p>
            <a:r>
              <a:rPr lang="de-DE" dirty="0" smtClean="0"/>
              <a:t>Titelbild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 smtClean="0"/>
              <a:t>Herzlich Willkommen!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6452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088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9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2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1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1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0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64" r:id="rId9"/>
    <p:sldLayoutId id="2147483653" r:id="rId10"/>
    <p:sldLayoutId id="2147483660" r:id="rId11"/>
    <p:sldLayoutId id="2147483665" r:id="rId12"/>
    <p:sldLayoutId id="2147483666" r:id="rId13"/>
    <p:sldLayoutId id="2147483654" r:id="rId14"/>
    <p:sldLayoutId id="214748365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Eric </a:t>
            </a:r>
            <a:r>
              <a:rPr lang="de-DE" sz="800" dirty="0" err="1" smtClean="0">
                <a:solidFill>
                  <a:schemeClr val="bg1"/>
                </a:solidFill>
              </a:rPr>
              <a:t>Lichtenscheidt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55962" y="3982356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DAAD </a:t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</a:rPr>
              <a:t>Master </a:t>
            </a:r>
            <a:r>
              <a:rPr lang="en-US" sz="4800" dirty="0" err="1" smtClean="0">
                <a:solidFill>
                  <a:srgbClr val="0070C0"/>
                </a:solidFill>
              </a:rPr>
              <a:t>Programmes</a:t>
            </a:r>
            <a:endParaRPr lang="en-US" sz="4800" dirty="0" smtClean="0">
              <a:solidFill>
                <a:srgbClr val="0070C0"/>
              </a:solidFill>
            </a:endParaRPr>
          </a:p>
          <a:p>
            <a:pPr algn="ctr"/>
            <a:endParaRPr lang="en-US" sz="4800" dirty="0">
              <a:solidFill>
                <a:srgbClr val="0070C0"/>
              </a:solidFill>
            </a:endParaRPr>
          </a:p>
          <a:p>
            <a:pPr algn="ctr"/>
            <a:endParaRPr lang="de-DE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oberbaum_mit_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37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_MG_1213b_pp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-11875"/>
            <a:ext cx="9142414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406854" y="5124677"/>
            <a:ext cx="1066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Michael </a:t>
            </a:r>
            <a:r>
              <a:rPr lang="de-DE" sz="800" dirty="0" smtClean="0">
                <a:solidFill>
                  <a:schemeClr val="bg1"/>
                </a:solidFill>
              </a:rPr>
              <a:t>Jordan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2373826" y="3763677"/>
            <a:ext cx="4226288" cy="187064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Higher Education in Germany  </a:t>
            </a:r>
            <a:endParaRPr lang="de-DE" sz="2100" b="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sz="2100" b="0" dirty="0" smtClean="0">
                <a:solidFill>
                  <a:schemeClr val="tx1"/>
                </a:solidFill>
              </a:rPr>
              <a:t>is mostly free, even for international students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sz="2100" b="0" dirty="0" smtClean="0">
                <a:solidFill>
                  <a:schemeClr val="tx1"/>
                </a:solidFill>
              </a:rPr>
              <a:t>Living costs in Germany are comparably low</a:t>
            </a: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22" descr="Drei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b="3766"/>
          <a:stretch>
            <a:fillRect/>
          </a:stretch>
        </p:blipFill>
        <p:spPr bwMode="auto">
          <a:xfrm>
            <a:off x="5943600" y="1181100"/>
            <a:ext cx="3200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</p:txBody>
      </p:sp>
      <p:sp>
        <p:nvSpPr>
          <p:cNvPr id="18436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</p:txBody>
      </p:sp>
      <p:sp>
        <p:nvSpPr>
          <p:cNvPr id="18437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en-GB" altLang="en-US" sz="1600" b="1" smtClean="0">
                <a:solidFill>
                  <a:schemeClr val="bg1"/>
                </a:solidFill>
                <a:ea typeface="ＭＳ Ｐゴシック" pitchFamily="-65" charset="-128"/>
              </a:rPr>
              <a:t>Studying in Germany</a:t>
            </a:r>
            <a:endParaRPr lang="de-DE" altLang="en-US" sz="3200" b="1" smtClean="0">
              <a:ea typeface="ＭＳ Ｐゴシック" pitchFamily="-65" charset="-128"/>
            </a:endParaRPr>
          </a:p>
        </p:txBody>
      </p:sp>
      <p:sp>
        <p:nvSpPr>
          <p:cNvPr id="18438" name="Inhaltsplatzhalter 2"/>
          <p:cNvSpPr>
            <a:spLocks noGrp="1"/>
          </p:cNvSpPr>
          <p:nvPr>
            <p:ph idx="4294967295"/>
          </p:nvPr>
        </p:nvSpPr>
        <p:spPr>
          <a:xfrm>
            <a:off x="452664" y="1964645"/>
            <a:ext cx="5099050" cy="3641725"/>
          </a:xfrm>
          <a:prstGeom prst="rect">
            <a:avLst/>
          </a:prstGeom>
        </p:spPr>
        <p:txBody>
          <a:bodyPr/>
          <a:lstStyle/>
          <a:p>
            <a:pPr marL="355600" indent="-355600"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GB" altLang="en-US" dirty="0" smtClean="0">
                <a:ea typeface="ＭＳ Ｐゴシック" pitchFamily="-65" charset="-128"/>
              </a:rPr>
              <a:t>Admission fees</a:t>
            </a:r>
            <a:r>
              <a:rPr lang="en-GB" altLang="en-US" b="1" dirty="0" smtClean="0">
                <a:ea typeface="ＭＳ Ｐゴシック" pitchFamily="-65" charset="-128"/>
              </a:rPr>
              <a:t> </a:t>
            </a:r>
            <a:r>
              <a:rPr lang="en-GB" altLang="en-US" dirty="0" smtClean="0">
                <a:ea typeface="ＭＳ Ｐゴシック" pitchFamily="-65" charset="-128"/>
              </a:rPr>
              <a:t>up to € 300 per semester (administrative costs, student union, Mensa, sports, cultural events public transport)</a:t>
            </a:r>
            <a:endParaRPr lang="de-DE" altLang="en-US" dirty="0" smtClean="0">
              <a:ea typeface="ＭＳ Ｐゴシック" pitchFamily="-65" charset="-128"/>
            </a:endParaRPr>
          </a:p>
          <a:p>
            <a:pPr marL="355600" indent="-355600"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GB" altLang="en-US" b="1" dirty="0" smtClean="0">
                <a:ea typeface="ＭＳ Ｐゴシック" pitchFamily="-65" charset="-128"/>
              </a:rPr>
              <a:t>Tuition fees</a:t>
            </a:r>
            <a:r>
              <a:rPr lang="en-GB" altLang="en-US" dirty="0" smtClean="0">
                <a:ea typeface="ＭＳ Ｐゴシック" pitchFamily="-65" charset="-128"/>
              </a:rPr>
              <a:t> at private universities vary – check individual websites </a:t>
            </a:r>
            <a:endParaRPr lang="de-DE" altLang="en-US" dirty="0" smtClean="0">
              <a:ea typeface="ＭＳ Ｐゴシック" pitchFamily="-65" charset="-128"/>
            </a:endParaRPr>
          </a:p>
        </p:txBody>
      </p:sp>
      <p:pic>
        <p:nvPicPr>
          <p:cNvPr id="18439" name="Bild 3" descr="LDI_GCR_Blume_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935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3200" b="1"/>
              <a:t>Tuition fees</a:t>
            </a:r>
            <a:endParaRPr lang="de-DE" altLang="en-US" sz="3200" b="1"/>
          </a:p>
        </p:txBody>
      </p:sp>
    </p:spTree>
    <p:extLst>
      <p:ext uri="{BB962C8B-B14F-4D97-AF65-F5344CB8AC3E}">
        <p14:creationId xmlns:p14="http://schemas.microsoft.com/office/powerpoint/2010/main" val="39877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1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2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en-GB" altLang="en-US" sz="1600" b="1" smtClean="0">
                <a:solidFill>
                  <a:schemeClr val="bg1"/>
                </a:solidFill>
                <a:ea typeface="ＭＳ Ｐゴシック" pitchFamily="-65" charset="-128"/>
              </a:rPr>
              <a:t>Studying in Germany</a:t>
            </a:r>
            <a:endParaRPr lang="de-DE" altLang="en-US" sz="3200" b="1" smtClean="0">
              <a:ea typeface="ＭＳ Ｐゴシック" pitchFamily="-65" charset="-128"/>
            </a:endParaRPr>
          </a:p>
        </p:txBody>
      </p:sp>
      <p:sp>
        <p:nvSpPr>
          <p:cNvPr id="17413" name="Inhaltsplatzhalter 2"/>
          <p:cNvSpPr>
            <a:spLocks noGrp="1"/>
          </p:cNvSpPr>
          <p:nvPr>
            <p:ph idx="4294967295"/>
          </p:nvPr>
        </p:nvSpPr>
        <p:spPr>
          <a:xfrm>
            <a:off x="346075" y="1343025"/>
            <a:ext cx="3649663" cy="4419600"/>
          </a:xfrm>
          <a:prstGeom prst="rect">
            <a:avLst/>
          </a:prstGeom>
        </p:spPr>
        <p:txBody>
          <a:bodyPr wrap="none"/>
          <a:lstStyle/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Rent 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Food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Semester ticket / public </a:t>
            </a:r>
            <a:br>
              <a:rPr lang="en-GB" altLang="en-US" sz="2200" dirty="0" smtClean="0">
                <a:ea typeface="ＭＳ Ｐゴシック" pitchFamily="-65" charset="-128"/>
              </a:rPr>
            </a:br>
            <a:r>
              <a:rPr lang="en-GB" altLang="en-US" sz="2200" dirty="0" smtClean="0">
                <a:ea typeface="ＭＳ Ｐゴシック" pitchFamily="-65" charset="-128"/>
              </a:rPr>
              <a:t>transportation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Health insurance, medicine</a:t>
            </a:r>
          </a:p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Clothing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Learning materials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2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phone, internet, TV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300"/>
              </a:spcAft>
              <a:tabLst>
                <a:tab pos="6273800" algn="r"/>
              </a:tabLst>
            </a:pPr>
            <a:r>
              <a:rPr lang="en-GB" altLang="en-US" sz="2200" dirty="0" smtClean="0">
                <a:ea typeface="ＭＳ Ｐゴシック" pitchFamily="-65" charset="-128"/>
              </a:rPr>
              <a:t>culture, sports</a:t>
            </a:r>
            <a:endParaRPr lang="de-DE" altLang="en-US" sz="2200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ts val="1200"/>
              </a:spcAft>
              <a:buFontTx/>
              <a:buNone/>
              <a:tabLst>
                <a:tab pos="6273800" algn="r"/>
              </a:tabLst>
            </a:pPr>
            <a:r>
              <a:rPr lang="en-GB" altLang="en-US" sz="2200" b="1" dirty="0" smtClean="0">
                <a:ea typeface="ＭＳ Ｐゴシック" pitchFamily="-65" charset="-128"/>
              </a:rPr>
              <a:t>About 857 Euro / month</a:t>
            </a:r>
            <a:endParaRPr lang="de-DE" altLang="en-US" sz="2200" b="1" dirty="0" smtClean="0">
              <a:ea typeface="ＭＳ Ｐゴシック" pitchFamily="-65" charset="-128"/>
            </a:endParaRPr>
          </a:p>
          <a:p>
            <a:pPr marL="355600" indent="-355600" defTabSz="36513" eaLnBrk="1" hangingPunct="1">
              <a:spcAft>
                <a:spcPct val="0"/>
              </a:spcAft>
              <a:tabLst>
                <a:tab pos="6273800" algn="r"/>
              </a:tabLst>
            </a:pPr>
            <a:endParaRPr lang="de-DE" altLang="en-US" sz="1800" dirty="0" smtClean="0">
              <a:ea typeface="ＭＳ Ｐゴシック" pitchFamily="-65" charset="-128"/>
            </a:endParaRPr>
          </a:p>
        </p:txBody>
      </p:sp>
      <p:pic>
        <p:nvPicPr>
          <p:cNvPr id="17414" name="Bild 3" descr="LDI_GCR_Blume_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935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Inhaltsplatzhalter 2"/>
          <p:cNvSpPr txBox="1">
            <a:spLocks/>
          </p:cNvSpPr>
          <p:nvPr/>
        </p:nvSpPr>
        <p:spPr bwMode="auto">
          <a:xfrm>
            <a:off x="4186238" y="1344613"/>
            <a:ext cx="10080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>
                <a:solidFill>
                  <a:srgbClr val="000000"/>
                </a:solidFill>
              </a:rPr>
              <a:t>€ 280</a:t>
            </a: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de-DE" altLang="en-US" dirty="0" smtClean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 smtClean="0">
                <a:solidFill>
                  <a:srgbClr val="000000"/>
                </a:solidFill>
              </a:rPr>
              <a:t>€ </a:t>
            </a:r>
            <a:r>
              <a:rPr lang="de-DE" altLang="en-US" dirty="0">
                <a:solidFill>
                  <a:srgbClr val="000000"/>
                </a:solidFill>
              </a:rPr>
              <a:t>160</a:t>
            </a: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de-DE" altLang="en-US" dirty="0" smtClean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 smtClean="0">
                <a:solidFill>
                  <a:srgbClr val="000000"/>
                </a:solidFill>
              </a:rPr>
              <a:t>€ 150</a:t>
            </a:r>
            <a:endParaRPr lang="de-DE" altLang="en-US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de-DE" altLang="en-US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>
                <a:solidFill>
                  <a:srgbClr val="000000"/>
                </a:solidFill>
              </a:rPr>
              <a:t>€   70</a:t>
            </a:r>
            <a:br>
              <a:rPr lang="de-DE" altLang="en-US" dirty="0">
                <a:solidFill>
                  <a:srgbClr val="000000"/>
                </a:solidFill>
              </a:rPr>
            </a:br>
            <a:endParaRPr lang="de-DE" altLang="en-US" sz="1000" dirty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>
                <a:solidFill>
                  <a:srgbClr val="000000"/>
                </a:solidFill>
              </a:rPr>
              <a:t>€   60</a:t>
            </a: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de-DE" altLang="en-US" dirty="0" smtClean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 smtClean="0">
                <a:solidFill>
                  <a:srgbClr val="000000"/>
                </a:solidFill>
              </a:rPr>
              <a:t>€   </a:t>
            </a:r>
            <a:r>
              <a:rPr lang="de-DE" altLang="en-US" dirty="0">
                <a:solidFill>
                  <a:srgbClr val="000000"/>
                </a:solidFill>
              </a:rPr>
              <a:t>40</a:t>
            </a: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de-DE" altLang="en-US" dirty="0" smtClean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 smtClean="0">
                <a:solidFill>
                  <a:srgbClr val="000000"/>
                </a:solidFill>
              </a:rPr>
              <a:t>€   </a:t>
            </a:r>
            <a:r>
              <a:rPr lang="de-DE" altLang="en-US" dirty="0">
                <a:solidFill>
                  <a:srgbClr val="000000"/>
                </a:solidFill>
              </a:rPr>
              <a:t>35</a:t>
            </a: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dirty="0">
                <a:solidFill>
                  <a:srgbClr val="000000"/>
                </a:solidFill>
              </a:rPr>
              <a:t>€   62</a:t>
            </a: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de-DE" altLang="en-US" b="1" dirty="0" smtClean="0">
              <a:solidFill>
                <a:srgbClr val="000000"/>
              </a:solidFill>
            </a:endParaRPr>
          </a:p>
          <a:p>
            <a:pPr algn="r" eaLnBrk="1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Tx/>
              <a:buNone/>
            </a:pPr>
            <a:r>
              <a:rPr lang="de-DE" altLang="en-US" b="1" dirty="0" smtClean="0">
                <a:solidFill>
                  <a:srgbClr val="000000"/>
                </a:solidFill>
              </a:rPr>
              <a:t>€ </a:t>
            </a:r>
            <a:r>
              <a:rPr lang="de-DE" altLang="en-US" b="1" dirty="0">
                <a:solidFill>
                  <a:srgbClr val="000000"/>
                </a:solidFill>
              </a:rPr>
              <a:t>857</a:t>
            </a:r>
            <a:endParaRPr lang="de-DE" altLang="en-US" sz="1000" dirty="0">
              <a:solidFill>
                <a:srgbClr val="000000"/>
              </a:solidFill>
            </a:endParaRPr>
          </a:p>
        </p:txBody>
      </p:sp>
      <p:pic>
        <p:nvPicPr>
          <p:cNvPr id="17416" name="Bild 22" descr="Drei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343025"/>
            <a:ext cx="3136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itel 1"/>
          <p:cNvSpPr txBox="1">
            <a:spLocks/>
          </p:cNvSpPr>
          <p:nvPr/>
        </p:nvSpPr>
        <p:spPr bwMode="auto">
          <a:xfrm>
            <a:off x="433388" y="457199"/>
            <a:ext cx="7916863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3200" b="1" dirty="0" smtClean="0"/>
              <a:t>Living </a:t>
            </a:r>
            <a:r>
              <a:rPr lang="en-GB" altLang="en-US" sz="3200" b="1" dirty="0"/>
              <a:t>expenses</a:t>
            </a:r>
            <a:endParaRPr lang="de-DE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45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89694" y="1380571"/>
            <a:ext cx="81613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 algn="ctr"/>
            <a:endParaRPr lang="en-US" sz="20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882" y="-1"/>
            <a:ext cx="12072512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4759815" y="2517014"/>
            <a:ext cx="4176585" cy="258959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A degree from a German </a:t>
            </a:r>
            <a:r>
              <a:rPr lang="de-DE" sz="2100" dirty="0" err="1" smtClean="0"/>
              <a:t>university</a:t>
            </a:r>
            <a:endParaRPr lang="de-DE" sz="2100" b="0" dirty="0" smtClean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sz="2100" b="0" dirty="0" smtClean="0">
                <a:solidFill>
                  <a:schemeClr val="tx1"/>
                </a:solidFill>
              </a:rPr>
              <a:t>Allows you to stay and gather first professional experience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sz="2100" b="0" dirty="0" smtClean="0">
                <a:solidFill>
                  <a:schemeClr val="tx1"/>
                </a:solidFill>
              </a:rPr>
              <a:t>Offers a variety of job opportunities in your home country 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40626"/>
            <a:ext cx="8266475" cy="477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515" y="1803598"/>
            <a:ext cx="68610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36513">
              <a:spcAft>
                <a:spcPts val="1200"/>
              </a:spcAft>
              <a:buClr>
                <a:srgbClr val="E98A11"/>
              </a:buClr>
              <a:buFont typeface="Wingdings" panose="05000000000000000000" pitchFamily="2" charset="2"/>
              <a:buChar char="§"/>
              <a:tabLst>
                <a:tab pos="6273800" algn="r"/>
              </a:tabLst>
            </a:pP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Graduates are </a:t>
            </a: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entitled to take up a job 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in </a:t>
            </a: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a field related to their 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studies </a:t>
            </a:r>
            <a:endParaRPr lang="en-US" altLang="en-US" b="1" dirty="0">
              <a:solidFill>
                <a:srgbClr val="0060AF"/>
              </a:solidFill>
              <a:ea typeface="ＭＳ Ｐゴシック" pitchFamily="-65" charset="-128"/>
            </a:endParaRPr>
          </a:p>
          <a:p>
            <a:pPr marL="285750" lvl="0" indent="-285750" defTabSz="36513">
              <a:spcAft>
                <a:spcPts val="1200"/>
              </a:spcAft>
              <a:buClr>
                <a:srgbClr val="E98A11"/>
              </a:buClr>
              <a:buFont typeface="Wingdings" panose="05000000000000000000" pitchFamily="2" charset="2"/>
              <a:buChar char="§"/>
              <a:tabLst>
                <a:tab pos="6273800" algn="r"/>
              </a:tabLst>
            </a:pP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R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esidence </a:t>
            </a: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permit for 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up to 18 </a:t>
            </a: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months for the purpose of seeking suitable 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employment </a:t>
            </a:r>
          </a:p>
          <a:p>
            <a:pPr marL="285750" lvl="0" indent="-285750" defTabSz="36513">
              <a:spcAft>
                <a:spcPts val="1200"/>
              </a:spcAft>
              <a:buClr>
                <a:srgbClr val="E98A11"/>
              </a:buClr>
              <a:buFont typeface="Wingdings" panose="05000000000000000000" pitchFamily="2" charset="2"/>
              <a:buChar char="§"/>
              <a:tabLst>
                <a:tab pos="6273800" algn="r"/>
              </a:tabLst>
            </a:pP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A special jobseeker’s </a:t>
            </a: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visa 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for </a:t>
            </a:r>
            <a:r>
              <a:rPr lang="en-US" altLang="en-US" b="1" dirty="0">
                <a:solidFill>
                  <a:srgbClr val="0060AF"/>
                </a:solidFill>
                <a:ea typeface="ＭＳ Ｐゴシック" pitchFamily="-65" charset="-128"/>
              </a:rPr>
              <a:t>up to six </a:t>
            </a:r>
            <a:r>
              <a:rPr lang="en-US" altLang="en-US" b="1" dirty="0" smtClean="0">
                <a:solidFill>
                  <a:srgbClr val="0060AF"/>
                </a:solidFill>
                <a:ea typeface="ＭＳ Ｐゴシック" pitchFamily="-65" charset="-128"/>
              </a:rPr>
              <a:t>months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6" y="0"/>
            <a:ext cx="9144000" cy="163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6" y="3786909"/>
            <a:ext cx="9158666" cy="43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DAAD_Standardpraesentation_EXTRA_ohneText_lay01-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7144" y="-1438973"/>
            <a:ext cx="11331144" cy="7138620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8421179" y="4946309"/>
            <a:ext cx="10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© Michael Jordan</a:t>
            </a:r>
            <a:endParaRPr lang="de-DE" sz="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4570121" y="815531"/>
            <a:ext cx="4390825" cy="291826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DAAD Scholarship Programmes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100" dirty="0" smtClean="0">
                <a:solidFill>
                  <a:schemeClr val="tx1"/>
                </a:solidFill>
              </a:rPr>
              <a:t>IDP Master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100" dirty="0" smtClean="0">
                <a:solidFill>
                  <a:schemeClr val="tx1"/>
                </a:solidFill>
              </a:rPr>
              <a:t>Master Jordan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100" dirty="0" smtClean="0">
                <a:solidFill>
                  <a:schemeClr val="tx1"/>
                </a:solidFill>
              </a:rPr>
              <a:t>EPOS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100" dirty="0" smtClean="0">
                <a:solidFill>
                  <a:schemeClr val="tx1"/>
                </a:solidFill>
              </a:rPr>
              <a:t>Helmut Schmidt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100" dirty="0" smtClean="0">
                <a:solidFill>
                  <a:schemeClr val="tx1"/>
                </a:solidFill>
              </a:rPr>
              <a:t>IASTE</a:t>
            </a: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818" y="319040"/>
            <a:ext cx="858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Study Scholarships for Graduates of all Disciplines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457" y="1234094"/>
            <a:ext cx="8240486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Who can apply</a:t>
            </a:r>
            <a:r>
              <a:rPr lang="en-US" b="1" dirty="0" smtClean="0"/>
              <a:t>?</a:t>
            </a:r>
            <a:endParaRPr lang="en-US" dirty="0" smtClean="0"/>
          </a:p>
          <a:p>
            <a:pPr fontAlgn="base">
              <a:lnSpc>
                <a:spcPct val="150000"/>
              </a:lnSpc>
            </a:pPr>
            <a:r>
              <a:rPr lang="en-US" dirty="0" smtClean="0"/>
              <a:t>Excellently-qualified graduates who have completed a first degree (Bachelor, </a:t>
            </a:r>
            <a:r>
              <a:rPr lang="en-US" dirty="0" err="1" smtClean="0"/>
              <a:t>Diplom</a:t>
            </a:r>
            <a:r>
              <a:rPr lang="en-US" dirty="0" smtClean="0"/>
              <a:t> or comparable academic degree) at the latest by the time they commence their scholarship-supported study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>
              <a:lnSpc>
                <a:spcPct val="150000"/>
              </a:lnSpc>
            </a:pPr>
            <a:r>
              <a:rPr lang="en-US" b="1" dirty="0"/>
              <a:t>What can be funded</a:t>
            </a:r>
            <a:r>
              <a:rPr lang="en-US" b="1" dirty="0" smtClean="0"/>
              <a:t>?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Participation in a postgraduate </a:t>
            </a:r>
            <a:r>
              <a:rPr lang="en-US" dirty="0" err="1" smtClean="0"/>
              <a:t>programme</a:t>
            </a:r>
            <a:r>
              <a:rPr lang="en-US" dirty="0" smtClean="0"/>
              <a:t> after a first undergraduate course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first or second year of study at a state or state-</a:t>
            </a:r>
            <a:r>
              <a:rPr lang="en-US" dirty="0" err="1"/>
              <a:t>recognised</a:t>
            </a:r>
            <a:r>
              <a:rPr lang="en-US" dirty="0"/>
              <a:t> German university as part of a postgraduate or Master's degree </a:t>
            </a:r>
            <a:r>
              <a:rPr lang="en-US" dirty="0" err="1"/>
              <a:t>programme</a:t>
            </a:r>
            <a:r>
              <a:rPr lang="en-US" dirty="0"/>
              <a:t> completed in the home country or in another foreign </a:t>
            </a:r>
            <a:r>
              <a:rPr lang="en-US" dirty="0" smtClean="0"/>
              <a:t>country</a:t>
            </a:r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fontAlgn="base">
              <a:lnSpc>
                <a:spcPct val="150000"/>
              </a:lnSpc>
            </a:pPr>
            <a:endParaRPr lang="en-US" dirty="0" smtClean="0"/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818" y="319040"/>
            <a:ext cx="858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Study Scholarships for Graduates of all Disciplines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514" y="1158643"/>
            <a:ext cx="87777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Requirements: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not for applicants </a:t>
            </a:r>
            <a:r>
              <a:rPr lang="en-US" dirty="0"/>
              <a:t>who have been resident in Germany for longer than 15 </a:t>
            </a:r>
            <a:r>
              <a:rPr lang="en-US" dirty="0" smtClean="0"/>
              <a:t>months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Applicants are </a:t>
            </a:r>
            <a:r>
              <a:rPr lang="en-US" dirty="0"/>
              <a:t>responsible </a:t>
            </a:r>
            <a:r>
              <a:rPr lang="en-US" dirty="0" smtClean="0"/>
              <a:t>for application &amp; admission to host </a:t>
            </a:r>
            <a:r>
              <a:rPr lang="en-US" dirty="0"/>
              <a:t>university </a:t>
            </a:r>
            <a:r>
              <a:rPr lang="en-US" dirty="0" smtClean="0"/>
              <a:t>on time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Must gain admission to Master program before scholarship begins for DAAD Scholarship </a:t>
            </a:r>
            <a:r>
              <a:rPr lang="en-US" dirty="0"/>
              <a:t>Award Letter </a:t>
            </a:r>
            <a:r>
              <a:rPr lang="en-US" dirty="0" smtClean="0"/>
              <a:t>to be valid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Study period / </a:t>
            </a:r>
            <a:r>
              <a:rPr lang="en-US" dirty="0"/>
              <a:t>work placement </a:t>
            </a:r>
            <a:r>
              <a:rPr lang="en-US" dirty="0" smtClean="0"/>
              <a:t>abroad ( except home country) only if essential and not exceeding </a:t>
            </a:r>
            <a:r>
              <a:rPr lang="en-US" dirty="0"/>
              <a:t>a quarter of </a:t>
            </a:r>
            <a:r>
              <a:rPr lang="en-US" dirty="0" smtClean="0"/>
              <a:t>scholarship period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DAAD language requirements: TOEFL 550/79, </a:t>
            </a:r>
            <a:r>
              <a:rPr lang="en-US" dirty="0"/>
              <a:t>IELTS </a:t>
            </a:r>
            <a:r>
              <a:rPr lang="en-US" dirty="0" smtClean="0"/>
              <a:t>6.5, not </a:t>
            </a:r>
            <a:r>
              <a:rPr lang="en-US" dirty="0"/>
              <a:t>older than 2 </a:t>
            </a:r>
            <a:r>
              <a:rPr lang="en-US" dirty="0" smtClean="0"/>
              <a:t>years, universities’ requirements may differ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Third Country Scholarships for Postgraduate Studies </a:t>
            </a:r>
            <a:r>
              <a:rPr lang="en-US" dirty="0" smtClean="0">
                <a:solidFill>
                  <a:schemeClr val="bg1"/>
                </a:solidFill>
              </a:rPr>
              <a:t>    for </a:t>
            </a:r>
            <a:r>
              <a:rPr lang="en-US" dirty="0">
                <a:solidFill>
                  <a:schemeClr val="bg1"/>
                </a:solidFill>
              </a:rPr>
              <a:t>Students from Palestine and Yemen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343" y="1373043"/>
            <a:ext cx="776502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Who can apply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 smtClean="0"/>
              <a:t>Highly-qualified </a:t>
            </a:r>
            <a:r>
              <a:rPr lang="en-US" dirty="0"/>
              <a:t>university graduates aiming at a university career in their home country.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What can be funded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 smtClean="0"/>
              <a:t>Master's </a:t>
            </a:r>
            <a:r>
              <a:rPr lang="en-US" dirty="0"/>
              <a:t>degree </a:t>
            </a:r>
            <a:r>
              <a:rPr lang="en-US" dirty="0" err="1"/>
              <a:t>programmes</a:t>
            </a:r>
            <a:r>
              <a:rPr lang="en-US" dirty="0"/>
              <a:t> at a state or state-</a:t>
            </a:r>
            <a:r>
              <a:rPr lang="en-US" dirty="0" err="1"/>
              <a:t>recognised</a:t>
            </a:r>
            <a:r>
              <a:rPr lang="en-US" dirty="0"/>
              <a:t> private university in </a:t>
            </a:r>
            <a:r>
              <a:rPr lang="en-US" dirty="0" smtClean="0"/>
              <a:t>Jordan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Third Country Scholarships for Postgraduate Studies </a:t>
            </a:r>
            <a:r>
              <a:rPr lang="en-US" dirty="0" smtClean="0">
                <a:solidFill>
                  <a:schemeClr val="bg1"/>
                </a:solidFill>
              </a:rPr>
              <a:t>    for </a:t>
            </a:r>
            <a:r>
              <a:rPr lang="en-US" dirty="0">
                <a:solidFill>
                  <a:schemeClr val="bg1"/>
                </a:solidFill>
              </a:rPr>
              <a:t>Students from </a:t>
            </a:r>
            <a:r>
              <a:rPr lang="en-US" dirty="0" smtClean="0">
                <a:solidFill>
                  <a:schemeClr val="bg1"/>
                </a:solidFill>
              </a:rPr>
              <a:t>Palestine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69" y="1499963"/>
            <a:ext cx="845230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Requirements: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academic career plans in home country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final examination / degree no longer than six years before deadline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applicants must pass university entrance exams and get admission to a Master course in the Thesis Track for the DAAD scholarship to come into effect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DAAD language requirements: TOEFL 550/79, IELTS 6.5, not older than 2 years, universities’ requirements may </a:t>
            </a:r>
            <a:r>
              <a:rPr lang="en-US" dirty="0" smtClean="0"/>
              <a:t>differ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186-DAAD-1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650889" y="4268063"/>
            <a:ext cx="276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r>
              <a:rPr lang="de-DE" sz="800" dirty="0">
                <a:solidFill>
                  <a:schemeClr val="bg1"/>
                </a:solidFill>
              </a:rPr>
              <a:t> / Peter </a:t>
            </a:r>
            <a:r>
              <a:rPr lang="de-DE" sz="800" dirty="0" err="1" smtClean="0">
                <a:solidFill>
                  <a:schemeClr val="bg1"/>
                </a:solidFill>
              </a:rPr>
              <a:t>Himsel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355600" y="687608"/>
            <a:ext cx="4585790" cy="171521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10800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3200" dirty="0" smtClean="0"/>
              <a:t>Good reasons to do a Master in Germany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02599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624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For both </a:t>
            </a:r>
            <a:r>
              <a:rPr lang="en-US" dirty="0" err="1" smtClean="0">
                <a:solidFill>
                  <a:schemeClr val="bg1"/>
                </a:solidFill>
              </a:rPr>
              <a:t>programmes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240" y="1059922"/>
            <a:ext cx="8720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Application documents</a:t>
            </a:r>
            <a:r>
              <a:rPr lang="en-US" b="1" dirty="0" smtClean="0"/>
              <a:t>: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Full tabular CV  / resume (max. 3 pages)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letter of motivation, statement of academic and personal reasons for planned study project (1 - 3 pages)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University degree certificate with final grade – to submitted at the latest before scholarship begins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Institutional recommendation by a Palestinian university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Certified English translation of Bachelor certificate with full overview of grades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Certified English translation of university entrance qualification (</a:t>
            </a:r>
            <a:r>
              <a:rPr lang="en-US" dirty="0" err="1"/>
              <a:t>tawjihi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One recent reference /recommendation from a university teacher in a sealed envelope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TOEFL or IELTS certificate (not older than 2 years)</a:t>
            </a:r>
          </a:p>
        </p:txBody>
      </p:sp>
    </p:spTree>
    <p:extLst>
      <p:ext uri="{BB962C8B-B14F-4D97-AF65-F5344CB8AC3E}">
        <p14:creationId xmlns:p14="http://schemas.microsoft.com/office/powerpoint/2010/main" val="10002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Timeline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469247" y="1446663"/>
            <a:ext cx="8309628" cy="3712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Deadline: 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31</a:t>
            </a:r>
            <a:r>
              <a:rPr lang="en-US" altLang="en-US" baseline="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August 2017   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Pre- selection interviews: 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October &amp; November 2017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Final selection in Germany: 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January 2018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Announcement of results: 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March 2018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For IDP: Start German course: 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June 2018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Start Master studies: </a:t>
            </a:r>
            <a:r>
              <a:rPr lang="en-US" alt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Autumn 2018 </a:t>
            </a:r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3600" dirty="0"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endParaRPr lang="en-US" altLang="en-US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95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22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381000"/>
            <a:ext cx="8424000" cy="678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Development-Related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Postgraduate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Courses</a:t>
            </a:r>
            <a:r>
              <a:rPr lang="es-ES" dirty="0">
                <a:solidFill>
                  <a:schemeClr val="bg1"/>
                </a:solidFill>
              </a:rPr>
              <a:t> (EPOS)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998" y="1306240"/>
            <a:ext cx="851262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Who can apply?</a:t>
            </a:r>
          </a:p>
          <a:p>
            <a:pPr>
              <a:lnSpc>
                <a:spcPct val="150000"/>
              </a:lnSpc>
            </a:pPr>
            <a:r>
              <a:rPr lang="en-US" dirty="0"/>
              <a:t>Graduates with at least two years' professional </a:t>
            </a:r>
            <a:r>
              <a:rPr lang="en-US" dirty="0" smtClean="0"/>
              <a:t>experience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What </a:t>
            </a:r>
            <a:r>
              <a:rPr lang="en-US" b="1" dirty="0"/>
              <a:t>is supported?</a:t>
            </a:r>
          </a:p>
          <a:p>
            <a:pPr>
              <a:lnSpc>
                <a:spcPct val="150000"/>
              </a:lnSpc>
            </a:pPr>
            <a:r>
              <a:rPr lang="en-US" dirty="0"/>
              <a:t>Individual scholarships exclusively for </a:t>
            </a:r>
            <a:r>
              <a:rPr lang="en-US" dirty="0" smtClean="0"/>
              <a:t>listed postgraduate </a:t>
            </a:r>
            <a:r>
              <a:rPr lang="en-US" dirty="0"/>
              <a:t>courses in </a:t>
            </a:r>
            <a:r>
              <a:rPr lang="en-US" dirty="0" smtClean="0"/>
              <a:t>Germany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Selection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Candidates with above-average </a:t>
            </a:r>
            <a:r>
              <a:rPr lang="en-US" dirty="0"/>
              <a:t>result </a:t>
            </a:r>
            <a:r>
              <a:rPr lang="en-US" dirty="0" smtClean="0"/>
              <a:t>in first </a:t>
            </a:r>
            <a:r>
              <a:rPr lang="en-US" dirty="0"/>
              <a:t>academic </a:t>
            </a:r>
            <a:r>
              <a:rPr lang="en-US" dirty="0" smtClean="0"/>
              <a:t>exam, with at </a:t>
            </a:r>
            <a:r>
              <a:rPr lang="en-US" dirty="0"/>
              <a:t>least two years' professional </a:t>
            </a:r>
            <a:r>
              <a:rPr lang="en-US" dirty="0" smtClean="0"/>
              <a:t>experience and with development-related motivation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23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381000"/>
            <a:ext cx="8424000" cy="678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bg1"/>
                </a:solidFill>
              </a:rPr>
              <a:t>Development-Related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Postgraduate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Courses</a:t>
            </a:r>
            <a:r>
              <a:rPr lang="es-ES" dirty="0">
                <a:solidFill>
                  <a:schemeClr val="bg1"/>
                </a:solidFill>
              </a:rPr>
              <a:t> (EPOS)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400" y="1404258"/>
            <a:ext cx="82664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Requirements: </a:t>
            </a:r>
          </a:p>
          <a:p>
            <a:endParaRPr lang="en-US" b="1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Last academic degree </a:t>
            </a:r>
            <a:r>
              <a:rPr lang="en-US" dirty="0"/>
              <a:t>no longer than six years before </a:t>
            </a:r>
            <a:r>
              <a:rPr lang="en-US" dirty="0" smtClean="0"/>
              <a:t>deadline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Minimum two </a:t>
            </a:r>
            <a:r>
              <a:rPr lang="en-US" dirty="0"/>
              <a:t>years' relevant professional </a:t>
            </a:r>
            <a:r>
              <a:rPr lang="en-US" dirty="0" smtClean="0"/>
              <a:t>experience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Language skills: Depend </a:t>
            </a:r>
            <a:r>
              <a:rPr lang="en-US" dirty="0"/>
              <a:t>on chosen study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dirty="0"/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dirty="0" smtClean="0"/>
              <a:t>For further information on available </a:t>
            </a:r>
            <a:r>
              <a:rPr lang="en-US" dirty="0" err="1" smtClean="0"/>
              <a:t>programmes</a:t>
            </a:r>
            <a:r>
              <a:rPr lang="en-US" dirty="0" smtClean="0"/>
              <a:t> and required documents please refer to the brochure 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b="1" dirty="0" smtClean="0"/>
              <a:t>"</a:t>
            </a:r>
            <a:r>
              <a:rPr lang="en-US" b="1" dirty="0"/>
              <a:t>Development-Related Postgraduate Courses - Educating Professionals for Sustainable Development </a:t>
            </a:r>
            <a:r>
              <a:rPr lang="en-US" b="1" dirty="0" smtClean="0"/>
              <a:t>2017/2018“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dirty="0" smtClean="0"/>
              <a:t>(Available on DAAD website)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dirty="0">
                <a:solidFill>
                  <a:schemeClr val="bg2"/>
                </a:solidFill>
              </a:rPr>
              <a:t>Helmut-Schmidt-</a:t>
            </a:r>
            <a:r>
              <a:rPr lang="en-US" dirty="0" err="1">
                <a:solidFill>
                  <a:schemeClr val="bg2"/>
                </a:solidFill>
              </a:rPr>
              <a:t>Programme</a:t>
            </a:r>
            <a:r>
              <a:rPr lang="en-US" dirty="0">
                <a:solidFill>
                  <a:schemeClr val="bg2"/>
                </a:solidFill>
              </a:rPr>
              <a:t> (Master’s Scholarships for Public Policy and Good Governance - PPGG)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202" y="1325980"/>
            <a:ext cx="81969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For future </a:t>
            </a:r>
            <a:r>
              <a:rPr lang="en-US" dirty="0"/>
              <a:t>leaders in politics, law, economics and administration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Open to very </a:t>
            </a:r>
            <a:r>
              <a:rPr lang="en-US" dirty="0"/>
              <a:t>well qualified graduates with a first university degree in the field of social sciences, political sciences, law, economics and in public </a:t>
            </a:r>
            <a:r>
              <a:rPr lang="en-US" dirty="0" smtClean="0"/>
              <a:t>administration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Scholarships </a:t>
            </a:r>
            <a:r>
              <a:rPr lang="en-US" dirty="0"/>
              <a:t>are </a:t>
            </a:r>
            <a:r>
              <a:rPr lang="en-US" dirty="0" smtClean="0"/>
              <a:t>open for </a:t>
            </a:r>
            <a:r>
              <a:rPr lang="en-US" dirty="0"/>
              <a:t>young graduates without professional experience </a:t>
            </a:r>
            <a:r>
              <a:rPr lang="en-US" dirty="0" smtClean="0"/>
              <a:t>as well as for </a:t>
            </a:r>
            <a:r>
              <a:rPr lang="en-US" dirty="0"/>
              <a:t>mid-career </a:t>
            </a:r>
            <a:r>
              <a:rPr lang="en-US" dirty="0" smtClean="0"/>
              <a:t>professionals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The scholarships are awarded for selected Master </a:t>
            </a:r>
            <a:r>
              <a:rPr lang="en-US" dirty="0" smtClean="0"/>
              <a:t>courses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dirty="0" smtClean="0"/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b="1" dirty="0"/>
              <a:t>For further information on available </a:t>
            </a:r>
            <a:r>
              <a:rPr lang="en-US" b="1" dirty="0" err="1"/>
              <a:t>programmes</a:t>
            </a:r>
            <a:r>
              <a:rPr lang="en-US" b="1" dirty="0"/>
              <a:t> </a:t>
            </a:r>
            <a:r>
              <a:rPr lang="en-US" b="1" dirty="0" smtClean="0"/>
              <a:t>requirements and documents </a:t>
            </a:r>
            <a:r>
              <a:rPr lang="en-US" b="1" dirty="0"/>
              <a:t>please refer to </a:t>
            </a:r>
            <a:r>
              <a:rPr lang="en-US" b="1" dirty="0" smtClean="0"/>
              <a:t>the websites of DAAD and the Master course you intend to apply to</a:t>
            </a:r>
            <a:endParaRPr lang="en-US" b="1" dirty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25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000" dirty="0">
                <a:solidFill>
                  <a:schemeClr val="bg2"/>
                </a:solidFill>
              </a:rPr>
              <a:t>Practical Traineeships for Foreign Students of Natural and Technical Sciences, Agriculture and Forestry </a:t>
            </a:r>
            <a:r>
              <a:rPr lang="en-US" sz="2000" dirty="0" smtClean="0">
                <a:solidFill>
                  <a:schemeClr val="bg2"/>
                </a:solidFill>
              </a:rPr>
              <a:t>- IASTE</a:t>
            </a:r>
            <a:endParaRPr lang="en-US" sz="2000" dirty="0">
              <a:solidFill>
                <a:schemeClr val="bg2"/>
              </a:solidFill>
            </a:endParaRPr>
          </a:p>
          <a:p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202" y="1325980"/>
            <a:ext cx="819694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This </a:t>
            </a:r>
            <a:r>
              <a:rPr lang="en-US" dirty="0" err="1"/>
              <a:t>programme</a:t>
            </a:r>
            <a:r>
              <a:rPr lang="en-US" dirty="0"/>
              <a:t> aims to improve the professional and practical qualifications and intercultural skills of </a:t>
            </a:r>
            <a:r>
              <a:rPr lang="en-US" dirty="0" err="1"/>
              <a:t>programme</a:t>
            </a:r>
            <a:r>
              <a:rPr lang="en-US" dirty="0"/>
              <a:t> participants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Who </a:t>
            </a:r>
            <a:r>
              <a:rPr lang="en-US" b="1" dirty="0"/>
              <a:t>can apply?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Students of Natural and Technical Sciences, Agriculture and Forestry </a:t>
            </a:r>
            <a:endParaRPr lang="en-US" dirty="0" smtClean="0"/>
          </a:p>
          <a:p>
            <a:pPr fontAlgn="base"/>
            <a:endParaRPr lang="en-US" b="1" dirty="0"/>
          </a:p>
          <a:p>
            <a:pPr fontAlgn="base"/>
            <a:r>
              <a:rPr lang="en-US" b="1" dirty="0" smtClean="0"/>
              <a:t>What </a:t>
            </a:r>
            <a:r>
              <a:rPr lang="en-US" b="1" dirty="0"/>
              <a:t>is supported?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Internships in commercial enterprises, research and higher education institutes.</a:t>
            </a:r>
            <a:br>
              <a:rPr lang="en-US" dirty="0"/>
            </a:br>
            <a:endParaRPr lang="en-US" dirty="0" smtClean="0"/>
          </a:p>
          <a:p>
            <a:pPr fontAlgn="base"/>
            <a:r>
              <a:rPr lang="en-US" b="1" dirty="0" smtClean="0"/>
              <a:t>Duration </a:t>
            </a:r>
            <a:r>
              <a:rPr lang="en-US" b="1" dirty="0"/>
              <a:t>of funding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Internships of usually two to three months are arranged, in some cases longer. The length of the internship is decided by the internship provider.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26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267922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000" dirty="0">
                <a:solidFill>
                  <a:schemeClr val="bg2"/>
                </a:solidFill>
              </a:rPr>
              <a:t>Practical Traineeships for Foreign Students of Natural and Technical Sciences, Agriculture and Forestry </a:t>
            </a:r>
            <a:r>
              <a:rPr lang="en-US" sz="2000" dirty="0" smtClean="0">
                <a:solidFill>
                  <a:schemeClr val="bg2"/>
                </a:solidFill>
              </a:rPr>
              <a:t>- IASTE</a:t>
            </a:r>
            <a:endParaRPr lang="en-US" sz="2000" dirty="0">
              <a:solidFill>
                <a:schemeClr val="bg2"/>
              </a:solidFill>
            </a:endParaRPr>
          </a:p>
          <a:p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318" y="1662055"/>
            <a:ext cx="81969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Application </a:t>
            </a:r>
            <a:r>
              <a:rPr lang="en-US" b="1" dirty="0" smtClean="0"/>
              <a:t>deadline</a:t>
            </a:r>
          </a:p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dirty="0"/>
              <a:t>Applicants should contact the IAESTE committee in their country of origin to find out the closing date for applications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dirty="0"/>
              <a:t>Students interested in completing an internship in Germany from the above disciplines should contact the IAESTE national committee in their home country.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addresses of the national committees and other details are available on the IAESTE website: www.iaeste.org.</a:t>
            </a:r>
          </a:p>
        </p:txBody>
      </p:sp>
    </p:spTree>
    <p:extLst>
      <p:ext uri="{BB962C8B-B14F-4D97-AF65-F5344CB8AC3E}">
        <p14:creationId xmlns:p14="http://schemas.microsoft.com/office/powerpoint/2010/main" val="38320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8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Christian Lord </a:t>
            </a:r>
            <a:r>
              <a:rPr lang="de-DE" sz="800" dirty="0" smtClean="0">
                <a:solidFill>
                  <a:schemeClr val="bg1"/>
                </a:solidFill>
              </a:rPr>
              <a:t>Otto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314426" y="3599214"/>
            <a:ext cx="6515147" cy="1384696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Please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note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: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Calls will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be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published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in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July</a:t>
            </a:r>
            <a:endParaRPr lang="de-DE" sz="2800" dirty="0" smtClean="0">
              <a:solidFill>
                <a:srgbClr val="0070C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Check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for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changes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to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requirements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or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" charset="0"/>
              </a:rPr>
              <a:t>procedure</a:t>
            </a:r>
            <a:r>
              <a:rPr lang="de-DE" sz="2800" dirty="0" smtClean="0">
                <a:solidFill>
                  <a:srgbClr val="0070C0"/>
                </a:solidFill>
                <a:latin typeface="Arial" charset="0"/>
              </a:rPr>
              <a:t>!</a:t>
            </a:r>
            <a:endParaRPr lang="de-DE" sz="28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026" name="Picture 2" descr="ranja_mit_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9" descr="06-12-03__MG_88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Eric </a:t>
            </a:r>
            <a:r>
              <a:rPr lang="de-DE" sz="800" dirty="0" err="1" smtClean="0">
                <a:solidFill>
                  <a:schemeClr val="bg1"/>
                </a:solidFill>
              </a:rPr>
              <a:t>Lichtenscheidt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564356" y="229394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/>
              <a:t>Thank you for </a:t>
            </a:r>
            <a:r>
              <a:rPr lang="de-DE" sz="4400" dirty="0" err="1"/>
              <a:t>your</a:t>
            </a:r>
            <a:r>
              <a:rPr lang="de-DE" sz="4400" dirty="0"/>
              <a:t> </a:t>
            </a:r>
            <a:r>
              <a:rPr lang="de-DE" sz="4400" dirty="0" err="1" smtClean="0"/>
              <a:t>attention</a:t>
            </a:r>
            <a:endParaRPr lang="de-DE" sz="4400" dirty="0"/>
          </a:p>
          <a:p>
            <a:endParaRPr lang="de-DE" sz="4400" dirty="0"/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527050" y="3544963"/>
            <a:ext cx="8089900" cy="357126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Christina Stahlbock</a:t>
            </a:r>
          </a:p>
          <a:p>
            <a:r>
              <a:rPr lang="de-DE" dirty="0" smtClean="0"/>
              <a:t>Head of DAAD </a:t>
            </a:r>
            <a:r>
              <a:rPr lang="en-US" dirty="0" smtClean="0"/>
              <a:t>Information </a:t>
            </a:r>
            <a:r>
              <a:rPr lang="en-US" dirty="0"/>
              <a:t>Centre (IC) East </a:t>
            </a:r>
            <a:r>
              <a:rPr lang="en-US" dirty="0" smtClean="0"/>
              <a:t>Jerusalem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02-62 </a:t>
            </a:r>
            <a:r>
              <a:rPr lang="en-US" dirty="0"/>
              <a:t>62 106</a:t>
            </a:r>
            <a:br>
              <a:rPr lang="en-US" dirty="0"/>
            </a:br>
            <a:r>
              <a:rPr lang="en-US" dirty="0" smtClean="0"/>
              <a:t>info@daad-eastjerusalem.org</a:t>
            </a:r>
          </a:p>
          <a:p>
            <a:r>
              <a:rPr lang="en-US" dirty="0" smtClean="0"/>
              <a:t>www.daad-eastjerusalem.org			Follow us on 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Standardpraesentation_EXTRA_ohneText_lay01-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" y="2289"/>
            <a:ext cx="9143391" cy="5760336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3</a:t>
            </a:fld>
            <a:endParaRPr lang="de-DE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4917712" y="3800888"/>
            <a:ext cx="4226288" cy="12426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Higher Education in Germany  </a:t>
            </a:r>
            <a:endParaRPr lang="de-DE" sz="2100" b="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de-DE" sz="2100" b="0" dirty="0" smtClean="0">
                <a:solidFill>
                  <a:schemeClr val="tx1"/>
                </a:solidFill>
              </a:rPr>
              <a:t>has an excellent reputation worldwide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 smtClean="0"/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613230" y="4935766"/>
            <a:ext cx="1438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Jan Jacob Hofmann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6360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DAAD_Hochschulen_al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48" y="1216772"/>
            <a:ext cx="4002254" cy="523664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</a:t>
            </a:r>
            <a:r>
              <a:rPr lang="de-DE" dirty="0" smtClean="0"/>
              <a:t> self-governing </a:t>
            </a:r>
            <a:r>
              <a:rPr lang="de-DE" dirty="0"/>
              <a:t>o</a:t>
            </a:r>
            <a:r>
              <a:rPr lang="de-DE" dirty="0" smtClean="0"/>
              <a:t>rganisation</a:t>
            </a:r>
            <a:br>
              <a:rPr lang="de-DE" dirty="0" smtClean="0"/>
            </a:br>
            <a:r>
              <a:rPr lang="de-DE" dirty="0" smtClean="0"/>
              <a:t>of German </a:t>
            </a:r>
            <a:r>
              <a:rPr lang="de-DE" dirty="0"/>
              <a:t>u</a:t>
            </a:r>
            <a:r>
              <a:rPr lang="de-DE" dirty="0" smtClean="0"/>
              <a:t>niversities: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smtClean="0"/>
              <a:t>239 member universities</a:t>
            </a:r>
          </a:p>
          <a:p>
            <a:pPr lvl="1"/>
            <a:r>
              <a:rPr lang="de-DE" dirty="0" smtClean="0"/>
              <a:t>122 student bodies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7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613230" y="4935766"/>
            <a:ext cx="1438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Jan Jacob Hofmann</a:t>
            </a:r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888" y="0"/>
            <a:ext cx="10611355" cy="57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4646385" y="3786124"/>
            <a:ext cx="4226288" cy="150433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Higher Education in Germany  </a:t>
            </a:r>
            <a:endParaRPr lang="de-DE" sz="2100" b="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sz="2100" b="0" dirty="0" smtClean="0">
                <a:solidFill>
                  <a:schemeClr val="tx1"/>
                </a:solidFill>
              </a:rPr>
              <a:t>is innovation driven and closely interlinked with labor market needs</a:t>
            </a: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6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9144000" cy="5737225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8424847" y="5032360"/>
            <a:ext cx="12096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>
                    <a:lumMod val="75000"/>
                  </a:schemeClr>
                </a:solidFill>
              </a:rPr>
              <a:t>© Hans-Joachim Zylla</a:t>
            </a:r>
            <a:endParaRPr lang="de-DE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2787483" y="4170136"/>
            <a:ext cx="4226288" cy="96225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Higher Education in Germany  </a:t>
            </a:r>
            <a:endParaRPr lang="de-DE" sz="2100" b="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sz="2100" b="0" dirty="0" smtClean="0">
                <a:solidFill>
                  <a:schemeClr val="tx1"/>
                </a:solidFill>
              </a:rPr>
              <a:t>is internationally oriented</a:t>
            </a: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DE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89694" y="2022016"/>
            <a:ext cx="81613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advantages of studying at a German university</a:t>
            </a:r>
            <a:r>
              <a:rPr lang="en-US" sz="2800" b="1" dirty="0" smtClean="0"/>
              <a:t>?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What is offered in the region?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17204" cy="58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3"/>
          <p:cNvSpPr txBox="1">
            <a:spLocks/>
          </p:cNvSpPr>
          <p:nvPr/>
        </p:nvSpPr>
        <p:spPr>
          <a:xfrm>
            <a:off x="332665" y="545569"/>
            <a:ext cx="3183300" cy="1476447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b="0" dirty="0" smtClean="0"/>
              <a:t>About </a:t>
            </a:r>
            <a:r>
              <a:rPr lang="de-DE" sz="2100" dirty="0" smtClean="0"/>
              <a:t>800 students </a:t>
            </a:r>
            <a:r>
              <a:rPr lang="de-DE" sz="2100" b="0" dirty="0" smtClean="0"/>
              <a:t>from Palestine are currently studying in Germany </a:t>
            </a:r>
            <a:endParaRPr lang="de-DE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6147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6148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en-GB" altLang="en-US" sz="1600" b="1" dirty="0" smtClean="0">
                <a:solidFill>
                  <a:schemeClr val="bg1"/>
                </a:solidFill>
                <a:ea typeface="ＭＳ Ｐゴシック" pitchFamily="-65" charset="-128"/>
              </a:rPr>
              <a:t>Facts about Germany</a:t>
            </a:r>
            <a:endParaRPr lang="de-DE" altLang="en-US" sz="3200" b="1" smtClean="0">
              <a:ea typeface="ＭＳ Ｐゴシック" pitchFamily="-65" charset="-128"/>
            </a:endParaRPr>
          </a:p>
        </p:txBody>
      </p:sp>
      <p:sp>
        <p:nvSpPr>
          <p:cNvPr id="6149" name="Inhaltsplatzhalter 2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4484688" cy="23352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2959100" algn="r"/>
              </a:tabLst>
            </a:pPr>
            <a:r>
              <a:rPr lang="en-GB" altLang="en-US" dirty="0" smtClean="0">
                <a:ea typeface="ＭＳ Ｐゴシック" pitchFamily="-65" charset="-128"/>
              </a:rPr>
              <a:t>About </a:t>
            </a:r>
            <a:r>
              <a:rPr lang="en-GB" altLang="en-US" b="1" dirty="0" smtClean="0">
                <a:ea typeface="ＭＳ Ｐゴシック" pitchFamily="-65" charset="-128"/>
              </a:rPr>
              <a:t>2 million students, over 12 % foreigners</a:t>
            </a:r>
            <a:r>
              <a:rPr lang="de-DE" altLang="en-US" smtClean="0">
                <a:ea typeface="ＭＳ Ｐゴシック" pitchFamily="-65" charset="-128"/>
              </a:rPr>
              <a:t>.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tabLst>
                <a:tab pos="2959100" algn="r"/>
              </a:tabLst>
            </a:pPr>
            <a:r>
              <a:rPr lang="en-GB" altLang="en-US" b="1" dirty="0" smtClean="0">
                <a:ea typeface="ＭＳ Ｐゴシック" pitchFamily="-65" charset="-128"/>
              </a:rPr>
              <a:t>Third highest</a:t>
            </a:r>
            <a:r>
              <a:rPr lang="en-GB" altLang="en-US" dirty="0" smtClean="0">
                <a:ea typeface="ＭＳ Ｐゴシック" pitchFamily="-65" charset="-128"/>
              </a:rPr>
              <a:t> number of foreign students in the world, according to the OECD</a:t>
            </a:r>
            <a:r>
              <a:rPr lang="de-DE" altLang="en-US" smtClean="0">
                <a:ea typeface="ＭＳ Ｐゴシック" pitchFamily="-65" charset="-128"/>
              </a:rPr>
              <a:t>:</a:t>
            </a:r>
          </a:p>
        </p:txBody>
      </p:sp>
      <p:pic>
        <p:nvPicPr>
          <p:cNvPr id="6151" name="Bild 15" descr="Drei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219200"/>
            <a:ext cx="39735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Bild 17" descr="Studen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4038600"/>
            <a:ext cx="33369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feld 14"/>
          <p:cNvSpPr txBox="1">
            <a:spLocks noChangeArrowheads="1"/>
          </p:cNvSpPr>
          <p:nvPr/>
        </p:nvSpPr>
        <p:spPr bwMode="auto">
          <a:xfrm>
            <a:off x="915988" y="4108450"/>
            <a:ext cx="22860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algn="r" eaLnBrk="1" hangingPunct="1">
              <a:lnSpc>
                <a:spcPct val="102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dirty="0"/>
              <a:t>United States</a:t>
            </a:r>
            <a:r>
              <a:rPr lang="de-DE" altLang="en-US"/>
              <a:t/>
            </a:r>
            <a:br>
              <a:rPr lang="de-DE" altLang="en-US"/>
            </a:br>
            <a:r>
              <a:rPr lang="en-GB" altLang="en-US" dirty="0"/>
              <a:t>Great Britain</a:t>
            </a:r>
            <a:r>
              <a:rPr lang="de-DE" altLang="en-US"/>
              <a:t/>
            </a:r>
            <a:br>
              <a:rPr lang="de-DE" altLang="en-US"/>
            </a:br>
            <a:r>
              <a:rPr lang="en-GB" altLang="en-US" b="1" dirty="0"/>
              <a:t>Germany</a:t>
            </a:r>
            <a:r>
              <a:rPr lang="de-DE" altLang="en-US"/>
              <a:t/>
            </a:r>
            <a:br>
              <a:rPr lang="de-DE" altLang="en-US"/>
            </a:br>
            <a:r>
              <a:rPr lang="en-GB" altLang="en-US" dirty="0"/>
              <a:t>France</a:t>
            </a:r>
            <a:r>
              <a:rPr lang="de-DE" altLang="en-US"/>
              <a:t/>
            </a:r>
            <a:br>
              <a:rPr lang="de-DE" altLang="en-US"/>
            </a:br>
            <a:r>
              <a:rPr lang="en-GB" altLang="en-US" dirty="0"/>
              <a:t>Australia</a:t>
            </a:r>
            <a:endParaRPr lang="de-DE" altLang="en-US"/>
          </a:p>
        </p:txBody>
      </p:sp>
      <p:sp>
        <p:nvSpPr>
          <p:cNvPr id="6154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3200" b="1" dirty="0"/>
              <a:t>Foreign students in Germany</a:t>
            </a:r>
            <a:endParaRPr lang="de-DE" altLang="en-US" sz="3200" b="1"/>
          </a:p>
        </p:txBody>
      </p:sp>
    </p:spTree>
    <p:extLst>
      <p:ext uri="{BB962C8B-B14F-4D97-AF65-F5344CB8AC3E}">
        <p14:creationId xmlns:p14="http://schemas.microsoft.com/office/powerpoint/2010/main" val="2159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503"/>
            <a:ext cx="9144000" cy="44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2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593F3AFCD7C468307BF2776CFAD25" ma:contentTypeVersion="" ma:contentTypeDescription="Ein neues Dokument erstellen." ma:contentTypeScope="" ma:versionID="9ca7234f02a539fcb79bc22d38752978">
  <xsd:schema xmlns:xsd="http://www.w3.org/2001/XMLSchema" xmlns:xs="http://www.w3.org/2001/XMLSchema" xmlns:p="http://schemas.microsoft.com/office/2006/metadata/properties" xmlns:ns2="145de765-d54b-4b65-981d-9bbc827d75dc" xmlns:ns3="926162b2-e1dc-4d6f-a857-81f9854c0fb2" xmlns:ns4="9a8634f9-d7ef-47a6-8c2e-0580e612cd57" targetNamespace="http://schemas.microsoft.com/office/2006/metadata/properties" ma:root="true" ma:fieldsID="87153048951abfa5ce1085212adb19f2" ns2:_="" ns3:_="" ns4:_="">
    <xsd:import namespace="145de765-d54b-4b65-981d-9bbc827d75dc"/>
    <xsd:import namespace="926162b2-e1dc-4d6f-a857-81f9854c0fb2"/>
    <xsd:import namespace="9a8634f9-d7ef-47a6-8c2e-0580e612cd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6bf82a65d03465fa66a4cdf9e7a306a" minOccurs="0"/>
                <xsd:element ref="ns3:Thema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de765-d54b-4b65-981d-9bbc827d75d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b6ce1ab2-ccf8-40ac-b513-b8e3ba6c55cd}" ma:internalName="TaxCatchAll" ma:showField="CatchAllData" ma:web="a711cc86-fd1d-4f80-a295-e7d2dba55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62b2-e1dc-4d6f-a857-81f9854c0fb2" elementFormDefault="qualified">
    <xsd:import namespace="http://schemas.microsoft.com/office/2006/documentManagement/types"/>
    <xsd:import namespace="http://schemas.microsoft.com/office/infopath/2007/PartnerControls"/>
    <xsd:element name="c6bf82a65d03465fa66a4cdf9e7a306a" ma:index="10" ma:taxonomy="true" ma:internalName="c6bf82a65d03465fa66a4cdf9e7a306a" ma:taxonomyFieldName="Dokumentenart" ma:displayName="Dokumentenart" ma:default="" ma:fieldId="{c6bf82a6-5d03-465f-a66a-4cdf9e7a306a}" ma:sspId="a001fbed-1328-4d18-8512-813304929403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1" ma:displayName="Thema" ma:default="Standardpräsentation" ma:format="Dropdown" ma:internalName="Thema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arbeit"/>
          <xsd:enumeration value="Öffentlichkeitsarbeit"/>
          <xsd:enumeration value="Interne Kommunikation"/>
          <xsd:enumeration value="Internetkoordinierung"/>
          <xsd:enumeration value="Social Media"/>
          <xsd:enumeration value="Publikationen"/>
          <xsd:enumeration value="Jahresthema"/>
          <xsd:enumeration value="Marketing"/>
          <xsd:enumeration value="Jubiläum – 90 Jahre DAA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634f9-d7ef-47a6-8c2e-0580e612c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Freigabehinweishash" ma:internalName="SharingHintHash" ma:readOnly="true">
      <xsd:simpleType>
        <xsd:restriction base="dms:Text"/>
      </xsd:simple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bf82a65d03465fa66a4cdf9e7a306a xmlns="926162b2-e1dc-4d6f-a857-81f9854c0f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Präsentationen/Vorträge/Reden</TermName>
          <TermId xmlns="http://schemas.microsoft.com/office/infopath/2007/PartnerControls">73fee78f-aac7-4f8e-ad4e-786841ebc73e</TermId>
        </TermInfo>
      </Terms>
    </c6bf82a65d03465fa66a4cdf9e7a306a>
    <Thema xmlns="926162b2-e1dc-4d6f-a857-81f9854c0fb2">Standardpräsentation</Thema>
    <TaxCatchAll xmlns="145de765-d54b-4b65-981d-9bbc827d75dc">
      <Value>22</Value>
    </TaxCatchAll>
  </documentManagement>
</p:properties>
</file>

<file path=customXml/itemProps1.xml><?xml version="1.0" encoding="utf-8"?>
<ds:datastoreItem xmlns:ds="http://schemas.openxmlformats.org/officeDocument/2006/customXml" ds:itemID="{5E8BF861-7600-4260-8E2D-A65DB237F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de765-d54b-4b65-981d-9bbc827d75dc"/>
    <ds:schemaRef ds:uri="926162b2-e1dc-4d6f-a857-81f9854c0fb2"/>
    <ds:schemaRef ds:uri="9a8634f9-d7ef-47a6-8c2e-0580e612c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D9B91E-6343-4ACA-A0BC-F29DAA6AC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E5579-5BE4-48D3-9B41-FFDC3DCCF98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a8634f9-d7ef-47a6-8c2e-0580e612cd57"/>
    <ds:schemaRef ds:uri="http://purl.org/dc/elements/1.1/"/>
    <ds:schemaRef ds:uri="http://schemas.microsoft.com/office/2006/metadata/properties"/>
    <ds:schemaRef ds:uri="926162b2-e1dc-4d6f-a857-81f9854c0fb2"/>
    <ds:schemaRef ds:uri="145de765-d54b-4b65-981d-9bbc827d75d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1073</Words>
  <Application>Microsoft Office PowerPoint</Application>
  <PresentationFormat>On-screen Show (4:3)</PresentationFormat>
  <Paragraphs>225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Facts about Germany</vt:lpstr>
      <vt:lpstr>PowerPoint Presentation</vt:lpstr>
      <vt:lpstr>PowerPoint Presentation</vt:lpstr>
      <vt:lpstr>Studying in Germany</vt:lpstr>
      <vt:lpstr>Studying in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for both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qwertz qwerty</dc:creator>
  <cp:lastModifiedBy>Eveline</cp:lastModifiedBy>
  <cp:revision>549</cp:revision>
  <cp:lastPrinted>2013-06-12T13:32:07Z</cp:lastPrinted>
  <dcterms:created xsi:type="dcterms:W3CDTF">2012-03-19T13:50:07Z</dcterms:created>
  <dcterms:modified xsi:type="dcterms:W3CDTF">2017-03-03T13:10:46Z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0x01010044A593F3AFCD7C468307BF2776CFAD25</vt:lpwstr>
  </property>
  <property fmtid="{D5CDD505-2E9C-101B-9397-08002B2CF9AE}" pid="3" name="Dokumentenart">
    <vt:lpwstr>22;#Präsentationen/Vorträge/Reden|73fee78f-aac7-4f8e-ad4e-786841ebc73e</vt:lpwstr>
  </property>
</Properties>
</file>