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67" r:id="rId3"/>
    <p:sldId id="257" r:id="rId4"/>
    <p:sldId id="258" r:id="rId5"/>
    <p:sldId id="259" r:id="rId6"/>
    <p:sldId id="261" r:id="rId7"/>
    <p:sldId id="260" r:id="rId8"/>
    <p:sldId id="268" r:id="rId9"/>
    <p:sldId id="262" r:id="rId10"/>
    <p:sldId id="263" r:id="rId11"/>
    <p:sldId id="264" r:id="rId12"/>
    <p:sldId id="265" r:id="rId13"/>
    <p:sldId id="269" r:id="rId14"/>
    <p:sldId id="266" r:id="rId1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22C16"/>
    <a:srgbClr val="0C788E"/>
    <a:srgbClr val="006666"/>
    <a:srgbClr val="0099CC"/>
    <a:srgbClr val="660066"/>
    <a:srgbClr val="5F5F5F"/>
    <a:srgbClr val="003366"/>
    <a:srgbClr val="0033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23" autoAdjust="0"/>
    <p:restoredTop sz="94652" autoAdjust="0"/>
  </p:normalViewPr>
  <p:slideViewPr>
    <p:cSldViewPr>
      <p:cViewPr varScale="1">
        <p:scale>
          <a:sx n="110" d="100"/>
          <a:sy n="110" d="100"/>
        </p:scale>
        <p:origin x="-164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77" d="100"/>
          <a:sy n="77" d="100"/>
        </p:scale>
        <p:origin x="-2454"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C1D7AA-50ED-4BF9-BE0A-B2FDCEAED306}" type="datetimeFigureOut">
              <a:rPr lang="en-US" smtClean="0"/>
              <a:pPr/>
              <a:t>8/13/2017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41C1AC-33E4-48C1-887D-460B1E44132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6F87C438-FF9B-4417-9BA6-325270D32763}" type="slidenum">
              <a:rPr lang="es-ES"/>
              <a:pPr/>
              <a:t>‹#›</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DF8F88BC-F988-4D15-A2FE-875EEB1D06DD}" type="slidenum">
              <a:rPr lang="es-ES"/>
              <a:pPr/>
              <a:t>‹#›</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0A0297F6-66EE-429A-A661-AF0726E40D3B}" type="slidenum">
              <a:rPr lang="es-ES"/>
              <a:pPr/>
              <a:t>‹#›</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9F5D5993-B6F3-462E-851A-F2AB756A5101}" type="slidenum">
              <a:rPr lang="es-ES"/>
              <a:pPr/>
              <a:t>‹#›</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s-ES"/>
          </a:p>
        </p:txBody>
      </p:sp>
      <p:sp>
        <p:nvSpPr>
          <p:cNvPr id="5" name="Footer Placeholder 4"/>
          <p:cNvSpPr>
            <a:spLocks noGrp="1"/>
          </p:cNvSpPr>
          <p:nvPr>
            <p:ph type="ftr" sz="quarter" idx="11"/>
          </p:nvPr>
        </p:nvSpPr>
        <p:spPr/>
        <p:txBody>
          <a:bodyPr/>
          <a:lstStyle>
            <a:lvl1pPr>
              <a:defRPr/>
            </a:lvl1pPr>
          </a:lstStyle>
          <a:p>
            <a:endParaRPr lang="es-ES"/>
          </a:p>
        </p:txBody>
      </p:sp>
      <p:sp>
        <p:nvSpPr>
          <p:cNvPr id="6" name="Slide Number Placeholder 5"/>
          <p:cNvSpPr>
            <a:spLocks noGrp="1"/>
          </p:cNvSpPr>
          <p:nvPr>
            <p:ph type="sldNum" sz="quarter" idx="12"/>
          </p:nvPr>
        </p:nvSpPr>
        <p:spPr/>
        <p:txBody>
          <a:bodyPr/>
          <a:lstStyle>
            <a:lvl1pPr>
              <a:defRPr/>
            </a:lvl1pPr>
          </a:lstStyle>
          <a:p>
            <a:fld id="{44ACE59C-B92C-46C3-ABD8-DD8317DEE593}" type="slidenum">
              <a:rPr lang="es-ES"/>
              <a:pPr/>
              <a:t>‹#›</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C0A7C227-2065-4A2B-A80F-04683204D61A}" type="slidenum">
              <a:rPr lang="es-ES"/>
              <a:pPr/>
              <a:t>‹#›</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s-ES"/>
          </a:p>
        </p:txBody>
      </p:sp>
      <p:sp>
        <p:nvSpPr>
          <p:cNvPr id="8" name="Footer Placeholder 7"/>
          <p:cNvSpPr>
            <a:spLocks noGrp="1"/>
          </p:cNvSpPr>
          <p:nvPr>
            <p:ph type="ftr" sz="quarter" idx="11"/>
          </p:nvPr>
        </p:nvSpPr>
        <p:spPr/>
        <p:txBody>
          <a:bodyPr/>
          <a:lstStyle>
            <a:lvl1pPr>
              <a:defRPr/>
            </a:lvl1pPr>
          </a:lstStyle>
          <a:p>
            <a:endParaRPr lang="es-ES"/>
          </a:p>
        </p:txBody>
      </p:sp>
      <p:sp>
        <p:nvSpPr>
          <p:cNvPr id="9" name="Slide Number Placeholder 8"/>
          <p:cNvSpPr>
            <a:spLocks noGrp="1"/>
          </p:cNvSpPr>
          <p:nvPr>
            <p:ph type="sldNum" sz="quarter" idx="12"/>
          </p:nvPr>
        </p:nvSpPr>
        <p:spPr/>
        <p:txBody>
          <a:bodyPr/>
          <a:lstStyle>
            <a:lvl1pPr>
              <a:defRPr/>
            </a:lvl1pPr>
          </a:lstStyle>
          <a:p>
            <a:fld id="{E0678D52-161B-490C-8285-D03092BCE704}" type="slidenum">
              <a:rPr lang="es-ES"/>
              <a:pPr/>
              <a:t>‹#›</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s-ES"/>
          </a:p>
        </p:txBody>
      </p:sp>
      <p:sp>
        <p:nvSpPr>
          <p:cNvPr id="4" name="Footer Placeholder 3"/>
          <p:cNvSpPr>
            <a:spLocks noGrp="1"/>
          </p:cNvSpPr>
          <p:nvPr>
            <p:ph type="ftr" sz="quarter" idx="11"/>
          </p:nvPr>
        </p:nvSpPr>
        <p:spPr/>
        <p:txBody>
          <a:bodyPr/>
          <a:lstStyle>
            <a:lvl1pPr>
              <a:defRPr/>
            </a:lvl1pPr>
          </a:lstStyle>
          <a:p>
            <a:endParaRPr lang="es-ES"/>
          </a:p>
        </p:txBody>
      </p:sp>
      <p:sp>
        <p:nvSpPr>
          <p:cNvPr id="5" name="Slide Number Placeholder 4"/>
          <p:cNvSpPr>
            <a:spLocks noGrp="1"/>
          </p:cNvSpPr>
          <p:nvPr>
            <p:ph type="sldNum" sz="quarter" idx="12"/>
          </p:nvPr>
        </p:nvSpPr>
        <p:spPr/>
        <p:txBody>
          <a:bodyPr/>
          <a:lstStyle>
            <a:lvl1pPr>
              <a:defRPr/>
            </a:lvl1pPr>
          </a:lstStyle>
          <a:p>
            <a:fld id="{62703030-F987-483C-9580-3E612C54B343}" type="slidenum">
              <a:rPr lang="es-ES"/>
              <a:pPr/>
              <a:t>‹#›</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s-ES"/>
          </a:p>
        </p:txBody>
      </p:sp>
      <p:sp>
        <p:nvSpPr>
          <p:cNvPr id="3" name="Footer Placeholder 2"/>
          <p:cNvSpPr>
            <a:spLocks noGrp="1"/>
          </p:cNvSpPr>
          <p:nvPr>
            <p:ph type="ftr" sz="quarter" idx="11"/>
          </p:nvPr>
        </p:nvSpPr>
        <p:spPr/>
        <p:txBody>
          <a:bodyPr/>
          <a:lstStyle>
            <a:lvl1pPr>
              <a:defRPr/>
            </a:lvl1pPr>
          </a:lstStyle>
          <a:p>
            <a:endParaRPr lang="es-ES"/>
          </a:p>
        </p:txBody>
      </p:sp>
      <p:sp>
        <p:nvSpPr>
          <p:cNvPr id="4" name="Slide Number Placeholder 3"/>
          <p:cNvSpPr>
            <a:spLocks noGrp="1"/>
          </p:cNvSpPr>
          <p:nvPr>
            <p:ph type="sldNum" sz="quarter" idx="12"/>
          </p:nvPr>
        </p:nvSpPr>
        <p:spPr/>
        <p:txBody>
          <a:bodyPr/>
          <a:lstStyle>
            <a:lvl1pPr>
              <a:defRPr/>
            </a:lvl1pPr>
          </a:lstStyle>
          <a:p>
            <a:fld id="{D66CB532-41EC-43EE-AE4E-C76FAFA49EEA}" type="slidenum">
              <a:rPr lang="es-ES"/>
              <a:pPr/>
              <a:t>‹#›</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69F321DE-6C9E-4D5F-9F93-1B430EAB036A}" type="slidenum">
              <a:rPr lang="es-ES"/>
              <a:pPr/>
              <a:t>‹#›</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s-ES"/>
          </a:p>
        </p:txBody>
      </p:sp>
      <p:sp>
        <p:nvSpPr>
          <p:cNvPr id="6" name="Footer Placeholder 5"/>
          <p:cNvSpPr>
            <a:spLocks noGrp="1"/>
          </p:cNvSpPr>
          <p:nvPr>
            <p:ph type="ftr" sz="quarter" idx="11"/>
          </p:nvPr>
        </p:nvSpPr>
        <p:spPr/>
        <p:txBody>
          <a:bodyPr/>
          <a:lstStyle>
            <a:lvl1pPr>
              <a:defRPr/>
            </a:lvl1pPr>
          </a:lstStyle>
          <a:p>
            <a:endParaRPr lang="es-ES"/>
          </a:p>
        </p:txBody>
      </p:sp>
      <p:sp>
        <p:nvSpPr>
          <p:cNvPr id="7" name="Slide Number Placeholder 6"/>
          <p:cNvSpPr>
            <a:spLocks noGrp="1"/>
          </p:cNvSpPr>
          <p:nvPr>
            <p:ph type="sldNum" sz="quarter" idx="12"/>
          </p:nvPr>
        </p:nvSpPr>
        <p:spPr/>
        <p:txBody>
          <a:bodyPr/>
          <a:lstStyle>
            <a:lvl1pPr>
              <a:defRPr/>
            </a:lvl1pPr>
          </a:lstStyle>
          <a:p>
            <a:fld id="{3D35955D-2AC8-448B-85A3-998CB35726B8}" type="slidenum">
              <a:rPr lang="es-ES"/>
              <a:pPr/>
              <a:t>‹#›</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34DB2C26-4FC0-47AE-855F-1C3841C2D7A8}" type="slidenum">
              <a:rPr lang="es-ES"/>
              <a:pPr/>
              <a:t>‹#›</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rd.unir.net/pub/oef/test.php?login=o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vimeo.com/43401199"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vimeo.com/25684782"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214" name="Rectangle 166"/>
          <p:cNvSpPr>
            <a:spLocks noGrp="1" noChangeArrowheads="1"/>
          </p:cNvSpPr>
          <p:nvPr>
            <p:ph type="subTitle" idx="1"/>
          </p:nvPr>
        </p:nvSpPr>
        <p:spPr>
          <a:xfrm>
            <a:off x="467544" y="548681"/>
            <a:ext cx="7992888" cy="864096"/>
          </a:xfrm>
        </p:spPr>
        <p:txBody>
          <a:bodyPr/>
          <a:lstStyle/>
          <a:p>
            <a:pPr rtl="1">
              <a:lnSpc>
                <a:spcPct val="90000"/>
              </a:lnSpc>
            </a:pPr>
            <a:r>
              <a:rPr lang="ar-SA" sz="4000" dirty="0" smtClean="0"/>
              <a:t>مصادر التعلم المفتوح</a:t>
            </a:r>
            <a:r>
              <a:rPr lang="en-US" sz="4000" dirty="0" smtClean="0"/>
              <a:t> </a:t>
            </a:r>
            <a:r>
              <a:rPr lang="ar-SA" sz="4000" dirty="0" smtClean="0"/>
              <a:t>والتراخيص المفتوحة</a:t>
            </a:r>
            <a:endParaRPr lang="es-ES" sz="4000" b="1" dirty="0"/>
          </a:p>
        </p:txBody>
      </p:sp>
      <p:sp>
        <p:nvSpPr>
          <p:cNvPr id="6" name="TextBox 5"/>
          <p:cNvSpPr txBox="1"/>
          <p:nvPr/>
        </p:nvSpPr>
        <p:spPr>
          <a:xfrm>
            <a:off x="2483768" y="2021939"/>
            <a:ext cx="4968552" cy="830997"/>
          </a:xfrm>
          <a:prstGeom prst="rect">
            <a:avLst/>
          </a:prstGeom>
          <a:noFill/>
        </p:spPr>
        <p:txBody>
          <a:bodyPr wrap="square" rtlCol="0">
            <a:spAutoFit/>
          </a:bodyPr>
          <a:lstStyle/>
          <a:p>
            <a:pPr algn="r" rtl="1"/>
            <a:r>
              <a:rPr lang="ar-SA" sz="2400" dirty="0" smtClean="0">
                <a:solidFill>
                  <a:schemeClr val="bg1">
                    <a:lumMod val="50000"/>
                  </a:schemeClr>
                </a:solidFill>
              </a:rPr>
              <a:t>مركز التعلم الإلكتروني</a:t>
            </a:r>
            <a:r>
              <a:rPr lang="en-US" sz="2400" dirty="0" smtClean="0">
                <a:solidFill>
                  <a:schemeClr val="bg1">
                    <a:lumMod val="50000"/>
                  </a:schemeClr>
                </a:solidFill>
              </a:rPr>
              <a:t> </a:t>
            </a:r>
            <a:r>
              <a:rPr lang="ar-SA" sz="2400" dirty="0" smtClean="0">
                <a:solidFill>
                  <a:schemeClr val="bg1">
                    <a:lumMod val="50000"/>
                  </a:schemeClr>
                </a:solidFill>
              </a:rPr>
              <a:t>/ جامعة النجاح الوطنية</a:t>
            </a:r>
          </a:p>
          <a:p>
            <a:pPr algn="r" rtl="1"/>
            <a:r>
              <a:rPr lang="ar-SA" sz="2400" dirty="0" smtClean="0">
                <a:solidFill>
                  <a:schemeClr val="bg1">
                    <a:lumMod val="50000"/>
                  </a:schemeClr>
                </a:solidFill>
              </a:rPr>
              <a:t>الأحد  13/08/2017 </a:t>
            </a:r>
            <a:endParaRPr lang="en-US" sz="2400" dirty="0" smtClean="0">
              <a:solidFill>
                <a:schemeClr val="bg1">
                  <a:lumMod val="50000"/>
                </a:schemeClr>
              </a:solidFill>
            </a:endParaRPr>
          </a:p>
        </p:txBody>
      </p:sp>
      <p:pic>
        <p:nvPicPr>
          <p:cNvPr id="1026" name="Picture 2" descr="C:\Users\Ahmed\Desktop\88x31.png"/>
          <p:cNvPicPr>
            <a:picLocks noChangeAspect="1" noChangeArrowheads="1"/>
          </p:cNvPicPr>
          <p:nvPr/>
        </p:nvPicPr>
        <p:blipFill>
          <a:blip r:embed="rId3" cstate="print"/>
          <a:srcRect/>
          <a:stretch>
            <a:fillRect/>
          </a:stretch>
        </p:blipFill>
        <p:spPr bwMode="auto">
          <a:xfrm>
            <a:off x="8305800" y="6562725"/>
            <a:ext cx="838200" cy="295275"/>
          </a:xfrm>
          <a:prstGeom prst="rect">
            <a:avLst/>
          </a:prstGeom>
          <a:noFill/>
        </p:spPr>
      </p:pic>
      <p:sp>
        <p:nvSpPr>
          <p:cNvPr id="5" name="TextBox 4"/>
          <p:cNvSpPr txBox="1"/>
          <p:nvPr/>
        </p:nvSpPr>
        <p:spPr>
          <a:xfrm>
            <a:off x="2699792" y="6551766"/>
            <a:ext cx="5544616" cy="261610"/>
          </a:xfrm>
          <a:prstGeom prst="rect">
            <a:avLst/>
          </a:prstGeom>
          <a:noFill/>
        </p:spPr>
        <p:txBody>
          <a:bodyPr wrap="square" rtlCol="0">
            <a:spAutoFit/>
          </a:bodyPr>
          <a:lstStyle/>
          <a:p>
            <a:r>
              <a:rPr lang="en-US" sz="1100" dirty="0" smtClean="0">
                <a:solidFill>
                  <a:schemeClr val="bg1"/>
                </a:solidFill>
              </a:rPr>
              <a:t>This work is licensed under a Creative Commons Attribution 4.0 International License.</a:t>
            </a:r>
            <a:endParaRPr lang="en-US" sz="1100"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تعريف التراخيص المفتوحة</a:t>
            </a:r>
            <a:endParaRPr lang="en-US" dirty="0"/>
          </a:p>
        </p:txBody>
      </p:sp>
      <p:sp>
        <p:nvSpPr>
          <p:cNvPr id="3" name="Content Placeholder 2"/>
          <p:cNvSpPr>
            <a:spLocks noGrp="1"/>
          </p:cNvSpPr>
          <p:nvPr>
            <p:ph idx="1"/>
          </p:nvPr>
        </p:nvSpPr>
        <p:spPr/>
        <p:txBody>
          <a:bodyPr/>
          <a:lstStyle/>
          <a:p>
            <a:pPr algn="r" rtl="1">
              <a:buNone/>
            </a:pPr>
            <a:r>
              <a:rPr lang="ar-SA" dirty="0" smtClean="0"/>
              <a:t> </a:t>
            </a:r>
            <a:r>
              <a:rPr lang="ar-SA" sz="2800" dirty="0" smtClean="0"/>
              <a:t>يمكن تعريف الترخيص المفتوح على أنه اتفاقية ترخيص تصف الشروط التي تمكن المستخدمين من استخدام مجموعة متنوعة من الأعمال الفكرية أو الفنية التي يمنحها صاحب الملكية الفكرية، مما يعطي المستخدمين المزيد من الحرية عند استخدام أعمال شخص آخر.</a:t>
            </a:r>
            <a:endParaRPr lang="en-U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143000"/>
          </a:xfrm>
        </p:spPr>
        <p:txBody>
          <a:bodyPr/>
          <a:lstStyle/>
          <a:p>
            <a:pPr rtl="1"/>
            <a:r>
              <a:rPr lang="ar-SA" dirty="0" smtClean="0"/>
              <a:t>أمثلة على التراخيص المفتوحة</a:t>
            </a:r>
            <a:endParaRPr lang="en-US" dirty="0"/>
          </a:p>
        </p:txBody>
      </p:sp>
      <p:sp>
        <p:nvSpPr>
          <p:cNvPr id="3" name="Content Placeholder 2"/>
          <p:cNvSpPr>
            <a:spLocks noGrp="1"/>
          </p:cNvSpPr>
          <p:nvPr>
            <p:ph idx="1"/>
          </p:nvPr>
        </p:nvSpPr>
        <p:spPr>
          <a:xfrm>
            <a:off x="457200" y="1340768"/>
            <a:ext cx="8229600" cy="4785395"/>
          </a:xfrm>
        </p:spPr>
        <p:txBody>
          <a:bodyPr/>
          <a:lstStyle/>
          <a:p>
            <a:pPr algn="r" rtl="1">
              <a:buNone/>
            </a:pPr>
            <a:r>
              <a:rPr lang="ar-SA" sz="2800" b="1" dirty="0">
                <a:solidFill>
                  <a:schemeClr val="tx1"/>
                </a:solidFill>
                <a:latin typeface="+mn-lt"/>
                <a:ea typeface="+mn-ea"/>
                <a:cs typeface="+mn-cs"/>
              </a:rPr>
              <a:t>المشاع </a:t>
            </a:r>
            <a:r>
              <a:rPr lang="ar-SA" sz="2800" b="1" dirty="0" smtClean="0">
                <a:solidFill>
                  <a:schemeClr val="tx1"/>
                </a:solidFill>
                <a:latin typeface="+mn-lt"/>
                <a:ea typeface="+mn-ea"/>
                <a:cs typeface="+mn-cs"/>
              </a:rPr>
              <a:t>الإبداعي</a:t>
            </a:r>
            <a:endParaRPr lang="ar-SA" sz="2800" b="1" dirty="0">
              <a:solidFill>
                <a:schemeClr val="tx1"/>
              </a:solidFill>
              <a:latin typeface="+mn-lt"/>
              <a:ea typeface="+mn-ea"/>
              <a:cs typeface="+mn-cs"/>
            </a:endParaRPr>
          </a:p>
          <a:p>
            <a:pPr algn="r" rtl="1">
              <a:buNone/>
            </a:pPr>
            <a:r>
              <a:rPr lang="ar-SA" sz="2700" dirty="0" smtClean="0">
                <a:solidFill>
                  <a:schemeClr val="tx1"/>
                </a:solidFill>
                <a:latin typeface="+mn-lt"/>
                <a:ea typeface="+mn-ea"/>
                <a:cs typeface="+mn-cs"/>
              </a:rPr>
              <a:t>  </a:t>
            </a:r>
          </a:p>
          <a:p>
            <a:pPr algn="r" rtl="1">
              <a:buNone/>
            </a:pPr>
            <a:r>
              <a:rPr lang="ar-SA" sz="2700" dirty="0" smtClean="0">
                <a:solidFill>
                  <a:schemeClr val="tx1"/>
                </a:solidFill>
                <a:latin typeface="+mn-lt"/>
                <a:ea typeface="+mn-ea"/>
                <a:cs typeface="+mn-cs"/>
              </a:rPr>
              <a:t> </a:t>
            </a:r>
            <a:r>
              <a:rPr lang="ar-SA" sz="2700" dirty="0">
                <a:solidFill>
                  <a:schemeClr val="tx1"/>
                </a:solidFill>
                <a:latin typeface="+mn-lt"/>
                <a:ea typeface="+mn-ea"/>
                <a:cs typeface="+mn-cs"/>
              </a:rPr>
              <a:t>يعرف المشاع الإبداعي على أنه مشروع لبناء نموذج جديد وأكثر مرونة لحقوق التأليف والنشر حيث يقوم بتطوير تراخيص حقوق النشر الموحدة وغيرها من الأدوات التقنية (الاختيارية) لمساعدة المؤلفين الراغبين في مشاركة بعض حقوقهم مع المستخدمين وزملائهم المؤلفين بطريقة سهلة ومرنة وقانونية. قد تنطبق تراخيص المشاع الإبداعي على جميع أنواع المصنفات سواء العلمية أو غير العلمية.</a:t>
            </a:r>
            <a:r>
              <a:rPr lang="en-US" sz="2800" dirty="0" smtClean="0"/>
              <a:t/>
            </a:r>
            <a:br>
              <a:rPr lang="en-US" sz="2800" dirty="0" smtClean="0"/>
            </a:br>
            <a:endParaRPr lang="en-US" sz="2800" dirty="0" smtClean="0"/>
          </a:p>
          <a:p>
            <a:pPr algn="r" rtl="1">
              <a:buNone/>
            </a:pPr>
            <a:endParaRPr lang="en-US" sz="2800" dirty="0"/>
          </a:p>
        </p:txBody>
      </p:sp>
      <p:pic>
        <p:nvPicPr>
          <p:cNvPr id="4" name="Picture 2" descr="C:\Users\Ahmed\Desktop\cc.large.png"/>
          <p:cNvPicPr>
            <a:picLocks noChangeAspect="1" noChangeArrowheads="1"/>
          </p:cNvPicPr>
          <p:nvPr/>
        </p:nvPicPr>
        <p:blipFill>
          <a:blip r:embed="rId2" cstate="print"/>
          <a:srcRect/>
          <a:stretch>
            <a:fillRect/>
          </a:stretch>
        </p:blipFill>
        <p:spPr bwMode="auto">
          <a:xfrm>
            <a:off x="5974433" y="1340768"/>
            <a:ext cx="685799" cy="685799"/>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88640"/>
            <a:ext cx="8229600" cy="1008112"/>
          </a:xfrm>
        </p:spPr>
        <p:txBody>
          <a:bodyPr/>
          <a:lstStyle/>
          <a:p>
            <a:pPr rtl="1"/>
            <a:r>
              <a:rPr lang="ar-SA" sz="3200" dirty="0" smtClean="0"/>
              <a:t>شروط رخصة المشاع الإبداعي</a:t>
            </a:r>
            <a:endParaRPr lang="en-US" sz="3200" dirty="0"/>
          </a:p>
        </p:txBody>
      </p:sp>
      <p:graphicFrame>
        <p:nvGraphicFramePr>
          <p:cNvPr id="4" name="Content Placeholder 3"/>
          <p:cNvGraphicFramePr>
            <a:graphicFrameLocks noGrp="1"/>
          </p:cNvGraphicFramePr>
          <p:nvPr>
            <p:ph idx="1"/>
          </p:nvPr>
        </p:nvGraphicFramePr>
        <p:xfrm>
          <a:off x="467544" y="1196752"/>
          <a:ext cx="8229600" cy="4302760"/>
        </p:xfrm>
        <a:graphic>
          <a:graphicData uri="http://schemas.openxmlformats.org/drawingml/2006/table">
            <a:tbl>
              <a:tblPr firstRow="1" bandRow="1">
                <a:tableStyleId>{5C22544A-7EE6-4342-B048-85BDC9FD1C3A}</a:tableStyleId>
              </a:tblPr>
              <a:tblGrid>
                <a:gridCol w="4247703"/>
                <a:gridCol w="2232248"/>
                <a:gridCol w="1749649"/>
              </a:tblGrid>
              <a:tr h="370840">
                <a:tc>
                  <a:txBody>
                    <a:bodyPr/>
                    <a:lstStyle/>
                    <a:p>
                      <a:pPr algn="r" rtl="1"/>
                      <a:r>
                        <a:rPr lang="ar-SA" dirty="0" smtClean="0"/>
                        <a:t>الوصف</a:t>
                      </a:r>
                      <a:endParaRPr lang="en-US" dirty="0"/>
                    </a:p>
                  </a:txBody>
                  <a:tcPr/>
                </a:tc>
                <a:tc>
                  <a:txBody>
                    <a:bodyPr/>
                    <a:lstStyle/>
                    <a:p>
                      <a:pPr algn="r" rtl="1"/>
                      <a:r>
                        <a:rPr lang="ar-SA" dirty="0" smtClean="0"/>
                        <a:t>الحق</a:t>
                      </a:r>
                      <a:endParaRPr lang="en-US" dirty="0"/>
                    </a:p>
                  </a:txBody>
                  <a:tcPr/>
                </a:tc>
                <a:tc>
                  <a:txBody>
                    <a:bodyPr/>
                    <a:lstStyle/>
                    <a:p>
                      <a:pPr algn="r" rtl="1"/>
                      <a:r>
                        <a:rPr lang="ar-SA" dirty="0" smtClean="0"/>
                        <a:t>الأيقونة</a:t>
                      </a:r>
                      <a:endParaRPr lang="en-US"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latin typeface="+mn-lt"/>
                          <a:ea typeface="+mn-ea"/>
                          <a:cs typeface="+mn-cs"/>
                        </a:rPr>
                        <a:t>يجوز للمرخصين نسخ وتوزيع وعرض المصنفات واقتباسها شرط ذكر اسم صاحب المصنف وتفاصيل المصدر.</a:t>
                      </a:r>
                      <a:endParaRPr lang="en-US"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الإسناد (</a:t>
                      </a:r>
                      <a:r>
                        <a:rPr lang="en-US" sz="1800" kern="1200" dirty="0" smtClean="0">
                          <a:solidFill>
                            <a:schemeClr val="dk1"/>
                          </a:solidFill>
                          <a:latin typeface="+mn-lt"/>
                          <a:ea typeface="+mn-ea"/>
                          <a:cs typeface="+mn-cs"/>
                        </a:rPr>
                        <a:t>BY</a:t>
                      </a:r>
                      <a:r>
                        <a:rPr lang="ar-SA" dirty="0" smtClean="0"/>
                        <a:t>)</a:t>
                      </a:r>
                      <a:endParaRPr lang="en-US" dirty="0" smtClean="0"/>
                    </a:p>
                  </a:txBody>
                  <a:tcPr/>
                </a:tc>
                <a:tc>
                  <a:txBody>
                    <a:bodyPr/>
                    <a:lstStyle/>
                    <a:p>
                      <a:pPr algn="r" rtl="1"/>
                      <a:endParaRPr lang="en-US"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latin typeface="+mn-lt"/>
                          <a:ea typeface="+mn-ea"/>
                          <a:cs typeface="+mn-cs"/>
                        </a:rPr>
                        <a:t>يتطلب هذا الشرط مشاركة المصنف، أو أي مصنف أخر استعمل به المصنف المرخص، بنفس الشروط التي رخص بها المصنف الأصلي وقد تكون المصنفات المشتقة متوافقة مع شروط الترخيص ولكن أكثر تقييدا.</a:t>
                      </a:r>
                      <a:endParaRPr lang="en-US"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الترخيص بالمثل (</a:t>
                      </a:r>
                      <a:r>
                        <a:rPr lang="en-US" sz="1800" kern="1200" dirty="0" smtClean="0">
                          <a:solidFill>
                            <a:schemeClr val="dk1"/>
                          </a:solidFill>
                          <a:latin typeface="+mn-lt"/>
                          <a:ea typeface="+mn-ea"/>
                          <a:cs typeface="+mn-cs"/>
                        </a:rPr>
                        <a:t>SA</a:t>
                      </a:r>
                      <a:r>
                        <a:rPr lang="ar-SA" dirty="0" smtClean="0"/>
                        <a:t>)</a:t>
                      </a:r>
                      <a:endParaRPr lang="en-US" dirty="0" smtClean="0"/>
                    </a:p>
                  </a:txBody>
                  <a:tcPr/>
                </a:tc>
                <a:tc>
                  <a:txBody>
                    <a:bodyPr/>
                    <a:lstStyle/>
                    <a:p>
                      <a:pPr algn="r" rtl="1"/>
                      <a:endParaRPr lang="en-US"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latin typeface="+mn-lt"/>
                          <a:ea typeface="+mn-ea"/>
                          <a:cs typeface="+mn-cs"/>
                        </a:rPr>
                        <a:t>يجوز للمرخصين نسخ وتوزيع وعرض المصنفات واقتباسها بشرط عدم استخدام المصنف لأغراض ربحية.</a:t>
                      </a:r>
                    </a:p>
                    <a:p>
                      <a:pPr marL="0" marR="0" indent="0" algn="r" defTabSz="914400" rtl="1" eaLnBrk="1" fontAlgn="auto" latinLnBrk="0" hangingPunct="1">
                        <a:lnSpc>
                          <a:spcPct val="100000"/>
                        </a:lnSpc>
                        <a:spcBef>
                          <a:spcPts val="0"/>
                        </a:spcBef>
                        <a:spcAft>
                          <a:spcPts val="0"/>
                        </a:spcAft>
                        <a:buClrTx/>
                        <a:buSzTx/>
                        <a:buFontTx/>
                        <a:buNone/>
                        <a:tabLst/>
                        <a:defRPr/>
                      </a:pPr>
                      <a:endParaRPr lang="en-US" sz="1800" kern="1200" dirty="0" smtClean="0">
                        <a:solidFill>
                          <a:schemeClr val="dk1"/>
                        </a:solidFill>
                        <a:latin typeface="+mn-lt"/>
                        <a:ea typeface="+mn-ea"/>
                        <a:cs typeface="+mn-cs"/>
                      </a:endParaRPr>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غير التجاري (</a:t>
                      </a:r>
                      <a:r>
                        <a:rPr lang="en-US" sz="1800" kern="1200" dirty="0" smtClean="0">
                          <a:solidFill>
                            <a:schemeClr val="dk1"/>
                          </a:solidFill>
                          <a:latin typeface="+mn-lt"/>
                          <a:ea typeface="+mn-ea"/>
                          <a:cs typeface="+mn-cs"/>
                        </a:rPr>
                        <a:t>NC</a:t>
                      </a:r>
                      <a:r>
                        <a:rPr lang="ar-SA" dirty="0" smtClean="0"/>
                        <a:t>)</a:t>
                      </a:r>
                      <a:endParaRPr lang="en-US" dirty="0" smtClean="0"/>
                    </a:p>
                  </a:txBody>
                  <a:tcPr/>
                </a:tc>
                <a:tc>
                  <a:txBody>
                    <a:bodyPr/>
                    <a:lstStyle/>
                    <a:p>
                      <a:pPr algn="r" rtl="1"/>
                      <a:endParaRPr lang="en-US" dirty="0"/>
                    </a:p>
                  </a:txBody>
                  <a:tcPr/>
                </a:tc>
              </a:tr>
              <a:tr h="370840">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sz="1800" kern="1200" dirty="0" smtClean="0">
                          <a:solidFill>
                            <a:schemeClr val="dk1"/>
                          </a:solidFill>
                          <a:latin typeface="+mn-lt"/>
                          <a:ea typeface="+mn-ea"/>
                          <a:cs typeface="+mn-cs"/>
                        </a:rPr>
                        <a:t>منع الاشتقاق للعمل:  يجوز للمرخصين نسخ و توزيع وعرض المصنفات الاصلية فقط ولا يشمل ذلك الاعمال المشتقة من العمل الاصلي.</a:t>
                      </a:r>
                      <a:endParaRPr lang="en-US" dirty="0" smtClean="0"/>
                    </a:p>
                  </a:txBody>
                  <a:tcPr/>
                </a:tc>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r>
                        <a:rPr lang="ar-SA" dirty="0" smtClean="0"/>
                        <a:t>منع الاشتقاق للعمل (</a:t>
                      </a:r>
                      <a:r>
                        <a:rPr lang="en-US" sz="1800" kern="1200" dirty="0" smtClean="0">
                          <a:solidFill>
                            <a:schemeClr val="dk1"/>
                          </a:solidFill>
                          <a:latin typeface="+mn-lt"/>
                          <a:ea typeface="+mn-ea"/>
                          <a:cs typeface="+mn-cs"/>
                        </a:rPr>
                        <a:t>ND</a:t>
                      </a:r>
                      <a:r>
                        <a:rPr lang="ar-SA" dirty="0" smtClean="0"/>
                        <a:t>)</a:t>
                      </a:r>
                      <a:endParaRPr lang="en-US" dirty="0" smtClean="0"/>
                    </a:p>
                  </a:txBody>
                  <a:tcPr/>
                </a:tc>
                <a:tc>
                  <a:txBody>
                    <a:bodyPr/>
                    <a:lstStyle/>
                    <a:p>
                      <a:pPr algn="r" rtl="1"/>
                      <a:endParaRPr lang="en-US" dirty="0"/>
                    </a:p>
                  </a:txBody>
                  <a:tcPr/>
                </a:tc>
              </a:tr>
            </a:tbl>
          </a:graphicData>
        </a:graphic>
      </p:graphicFrame>
      <p:pic>
        <p:nvPicPr>
          <p:cNvPr id="168962" name="Picture 2" descr="C:\Users\Ahmed\Desktop\by.png"/>
          <p:cNvPicPr>
            <a:picLocks noChangeAspect="1" noChangeArrowheads="1"/>
          </p:cNvPicPr>
          <p:nvPr/>
        </p:nvPicPr>
        <p:blipFill>
          <a:blip r:embed="rId2" cstate="print"/>
          <a:srcRect/>
          <a:stretch>
            <a:fillRect/>
          </a:stretch>
        </p:blipFill>
        <p:spPr bwMode="auto">
          <a:xfrm>
            <a:off x="7956376" y="1700808"/>
            <a:ext cx="663973" cy="609005"/>
          </a:xfrm>
          <a:prstGeom prst="rect">
            <a:avLst/>
          </a:prstGeom>
          <a:noFill/>
        </p:spPr>
      </p:pic>
      <p:pic>
        <p:nvPicPr>
          <p:cNvPr id="168963" name="Picture 3" descr="C:\Users\Ahmed\Desktop\sa.png"/>
          <p:cNvPicPr>
            <a:picLocks noChangeAspect="1" noChangeArrowheads="1"/>
          </p:cNvPicPr>
          <p:nvPr/>
        </p:nvPicPr>
        <p:blipFill>
          <a:blip r:embed="rId3" cstate="print"/>
          <a:srcRect/>
          <a:stretch>
            <a:fillRect/>
          </a:stretch>
        </p:blipFill>
        <p:spPr bwMode="auto">
          <a:xfrm>
            <a:off x="7956377" y="2661037"/>
            <a:ext cx="608657" cy="563175"/>
          </a:xfrm>
          <a:prstGeom prst="rect">
            <a:avLst/>
          </a:prstGeom>
          <a:noFill/>
        </p:spPr>
      </p:pic>
      <p:pic>
        <p:nvPicPr>
          <p:cNvPr id="168964" name="Picture 4" descr="C:\Users\Ahmed\Desktop\nc.large22.png"/>
          <p:cNvPicPr>
            <a:picLocks noChangeAspect="1" noChangeArrowheads="1"/>
          </p:cNvPicPr>
          <p:nvPr/>
        </p:nvPicPr>
        <p:blipFill>
          <a:blip r:embed="rId4" cstate="print"/>
          <a:srcRect/>
          <a:stretch>
            <a:fillRect/>
          </a:stretch>
        </p:blipFill>
        <p:spPr bwMode="auto">
          <a:xfrm>
            <a:off x="7956377" y="3717032"/>
            <a:ext cx="596106" cy="596106"/>
          </a:xfrm>
          <a:prstGeom prst="rect">
            <a:avLst/>
          </a:prstGeom>
          <a:noFill/>
        </p:spPr>
      </p:pic>
      <p:pic>
        <p:nvPicPr>
          <p:cNvPr id="168965" name="Picture 5" descr="C:\Users\Ahmed\Desktop\nd.large1.png"/>
          <p:cNvPicPr>
            <a:picLocks noChangeAspect="1" noChangeArrowheads="1"/>
          </p:cNvPicPr>
          <p:nvPr/>
        </p:nvPicPr>
        <p:blipFill>
          <a:blip r:embed="rId5" cstate="print"/>
          <a:srcRect/>
          <a:stretch>
            <a:fillRect/>
          </a:stretch>
        </p:blipFill>
        <p:spPr bwMode="auto">
          <a:xfrm>
            <a:off x="7956377" y="4653136"/>
            <a:ext cx="576064" cy="576064"/>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ورقة عمل 3</a:t>
            </a:r>
            <a:endParaRPr lang="en-US" dirty="0"/>
          </a:p>
        </p:txBody>
      </p:sp>
      <p:sp>
        <p:nvSpPr>
          <p:cNvPr id="3" name="Content Placeholder 2"/>
          <p:cNvSpPr>
            <a:spLocks noGrp="1"/>
          </p:cNvSpPr>
          <p:nvPr>
            <p:ph idx="1"/>
          </p:nvPr>
        </p:nvSpPr>
        <p:spPr/>
        <p:txBody>
          <a:bodyPr/>
          <a:lstStyle/>
          <a:p>
            <a:pPr algn="r" rtl="1">
              <a:buNone/>
            </a:pPr>
            <a:r>
              <a:rPr lang="ar-SA" dirty="0" smtClean="0"/>
              <a:t>يرجى الدخول لصفحة رخصة المشاع الإبداعي من خلال البحث عن </a:t>
            </a:r>
            <a:r>
              <a:rPr lang="en-US" dirty="0" smtClean="0"/>
              <a:t>creative commons selector</a:t>
            </a:r>
            <a:r>
              <a:rPr lang="ar-SA" dirty="0" smtClean="0"/>
              <a:t> واختيار الشروط</a:t>
            </a:r>
            <a:r>
              <a:rPr lang="en-US" dirty="0" smtClean="0"/>
              <a:t> </a:t>
            </a:r>
            <a:r>
              <a:rPr lang="ar-SA" dirty="0" smtClean="0"/>
              <a:t>(الحقوق) التي تراها مناسبة لترخص بها إحدى إنتاجاتك العلمية أو الأدبية.</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rtl="1">
              <a:buNone/>
            </a:pPr>
            <a:r>
              <a:rPr lang="ar-SA" sz="4800" dirty="0" smtClean="0"/>
              <a:t>وشكرا</a:t>
            </a:r>
            <a:endParaRPr lang="en-US" sz="4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720080"/>
          </a:xfrm>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descr="C:\Users\Ahmed\Desktop\8188824613_037d664dc0_b.jpg"/>
          <p:cNvPicPr>
            <a:picLocks noChangeAspect="1" noChangeArrowheads="1"/>
          </p:cNvPicPr>
          <p:nvPr/>
        </p:nvPicPr>
        <p:blipFill>
          <a:blip r:embed="rId2" cstate="print"/>
          <a:srcRect/>
          <a:stretch>
            <a:fillRect/>
          </a:stretch>
        </p:blipFill>
        <p:spPr bwMode="auto">
          <a:xfrm>
            <a:off x="1547664" y="908720"/>
            <a:ext cx="5544616" cy="3698215"/>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468313" y="414338"/>
            <a:ext cx="8229600" cy="1143000"/>
          </a:xfrm>
        </p:spPr>
        <p:txBody>
          <a:bodyPr/>
          <a:lstStyle/>
          <a:p>
            <a:pPr rtl="1"/>
            <a:r>
              <a:rPr lang="ar-SA" sz="4200" dirty="0" smtClean="0"/>
              <a:t>قياس مدى مساهمتك في مصادر التعلم المفتوح</a:t>
            </a:r>
            <a:endParaRPr lang="en-US" sz="4200" dirty="0">
              <a:solidFill>
                <a:schemeClr val="tx1"/>
              </a:solidFill>
            </a:endParaRPr>
          </a:p>
        </p:txBody>
      </p:sp>
      <p:sp>
        <p:nvSpPr>
          <p:cNvPr id="154627" name="Rectangle 3"/>
          <p:cNvSpPr>
            <a:spLocks noGrp="1" noChangeArrowheads="1"/>
          </p:cNvSpPr>
          <p:nvPr>
            <p:ph type="body" idx="1"/>
          </p:nvPr>
        </p:nvSpPr>
        <p:spPr>
          <a:xfrm>
            <a:off x="457200" y="1743075"/>
            <a:ext cx="8229600" cy="4781550"/>
          </a:xfrm>
        </p:spPr>
        <p:txBody>
          <a:bodyPr/>
          <a:lstStyle/>
          <a:p>
            <a:pPr algn="r" rtl="1">
              <a:buNone/>
            </a:pPr>
            <a:r>
              <a:rPr lang="ar-SA" dirty="0" smtClean="0"/>
              <a:t>لقياس مدى مساهمتك في إنتاج مصادر التعلم المفتوح يرجى الإجابة على الأسئلة في الرابط التالي:</a:t>
            </a:r>
          </a:p>
          <a:p>
            <a:pPr algn="r" rtl="1">
              <a:buNone/>
            </a:pPr>
            <a:endParaRPr lang="en-US" dirty="0" smtClean="0"/>
          </a:p>
          <a:p>
            <a:pPr algn="r" rtl="1">
              <a:buNone/>
            </a:pPr>
            <a:r>
              <a:rPr lang="ar-SA" sz="2000" dirty="0" smtClean="0">
                <a:hlinkClick r:id="rId2"/>
              </a:rPr>
              <a:t>اضغط هنا</a:t>
            </a:r>
            <a:endParaRPr lang="en-US" sz="2000" dirty="0" smtClean="0"/>
          </a:p>
          <a:p>
            <a:pPr algn="r" rtl="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dirty="0" smtClean="0"/>
              <a:t>لنشاهد هذا الفيديو معا</a:t>
            </a:r>
            <a:endParaRPr lang="en-US" dirty="0"/>
          </a:p>
        </p:txBody>
      </p:sp>
      <p:pic>
        <p:nvPicPr>
          <p:cNvPr id="4" name="Picture 2" descr="C:\Users\Ahmed\Desktop\Capture.PNG">
            <a:hlinkClick r:id="rId2"/>
          </p:cNvPr>
          <p:cNvPicPr>
            <a:picLocks noGrp="1" noChangeAspect="1" noChangeArrowheads="1"/>
          </p:cNvPicPr>
          <p:nvPr>
            <p:ph idx="1"/>
          </p:nvPr>
        </p:nvPicPr>
        <p:blipFill>
          <a:blip r:embed="rId3" cstate="print"/>
          <a:srcRect/>
          <a:stretch>
            <a:fillRect/>
          </a:stretch>
        </p:blipFill>
        <p:spPr bwMode="auto">
          <a:xfrm>
            <a:off x="1403648" y="1484784"/>
            <a:ext cx="5976664" cy="3332781"/>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sz="3600" smtClean="0"/>
              <a:t>ورقة </a:t>
            </a:r>
            <a:r>
              <a:rPr lang="ar-SA" sz="3600" dirty="0" smtClean="0"/>
              <a:t>عمل رقم 1</a:t>
            </a:r>
            <a:br>
              <a:rPr lang="ar-SA" sz="3600" dirty="0" smtClean="0"/>
            </a:br>
            <a:r>
              <a:rPr lang="ar-SA" sz="3600" dirty="0" smtClean="0"/>
              <a:t>تعريف مصادر التعلم المفتوح</a:t>
            </a:r>
            <a:endParaRPr lang="en-US" sz="3600" dirty="0"/>
          </a:p>
        </p:txBody>
      </p:sp>
      <p:pic>
        <p:nvPicPr>
          <p:cNvPr id="4" name="Picture 2" descr="C:\Users\Ahmed\Desktop\oer-art.png"/>
          <p:cNvPicPr>
            <a:picLocks noGrp="1" noChangeAspect="1" noChangeArrowheads="1"/>
          </p:cNvPicPr>
          <p:nvPr>
            <p:ph idx="1"/>
          </p:nvPr>
        </p:nvPicPr>
        <p:blipFill>
          <a:blip r:embed="rId2" cstate="print"/>
          <a:srcRect/>
          <a:stretch>
            <a:fillRect/>
          </a:stretch>
        </p:blipFill>
        <p:spPr bwMode="auto">
          <a:xfrm>
            <a:off x="2123728" y="1628800"/>
            <a:ext cx="4734586" cy="311511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1143000"/>
          </a:xfrm>
        </p:spPr>
        <p:txBody>
          <a:bodyPr/>
          <a:lstStyle/>
          <a:p>
            <a:pPr rtl="1"/>
            <a:r>
              <a:rPr lang="ar-SA" dirty="0" smtClean="0"/>
              <a:t>مصادر التعلم المفتوح</a:t>
            </a:r>
            <a:endParaRPr lang="en-US" dirty="0"/>
          </a:p>
        </p:txBody>
      </p:sp>
      <p:sp>
        <p:nvSpPr>
          <p:cNvPr id="3" name="Content Placeholder 2"/>
          <p:cNvSpPr>
            <a:spLocks noGrp="1"/>
          </p:cNvSpPr>
          <p:nvPr>
            <p:ph idx="1"/>
          </p:nvPr>
        </p:nvSpPr>
        <p:spPr>
          <a:xfrm>
            <a:off x="395536" y="1340768"/>
            <a:ext cx="8229600" cy="4525963"/>
          </a:xfrm>
        </p:spPr>
        <p:txBody>
          <a:bodyPr/>
          <a:lstStyle/>
          <a:p>
            <a:pPr algn="r" rtl="1">
              <a:buNone/>
            </a:pPr>
            <a:r>
              <a:rPr lang="en-US" dirty="0" smtClean="0"/>
              <a:t/>
            </a:r>
            <a:br>
              <a:rPr lang="en-US" dirty="0" smtClean="0"/>
            </a:br>
            <a:r>
              <a:rPr lang="ar-SA" dirty="0" smtClean="0"/>
              <a:t> </a:t>
            </a:r>
            <a:r>
              <a:rPr lang="ar-SA" dirty="0"/>
              <a:t>التعليم والتعلم </a:t>
            </a:r>
            <a:r>
              <a:rPr lang="ar-SA" dirty="0" smtClean="0"/>
              <a:t>والمواد </a:t>
            </a:r>
            <a:r>
              <a:rPr lang="ar-SA" dirty="0"/>
              <a:t>البحثية في أي وسيط رقمي أو غير ذلك، التي تتواجد في إطار الملكية العامة أو تم نشرها بموجب ترخيص مفتوح يسمح بالوصول إليها بدون تكلفة واستخدامها وتكييفها وإعادة توزيعها من قبل الآخرين دون قيود أو بقيود </a:t>
            </a:r>
            <a:r>
              <a:rPr lang="ar-SA" dirty="0" smtClean="0"/>
              <a:t>محدودة.(اليونيسكو، 2012)</a:t>
            </a:r>
          </a:p>
          <a:p>
            <a:pPr algn="r" rtl="1">
              <a:buNone/>
            </a:pPr>
            <a:endParaRPr lang="ar-SA" dirty="0" smtClean="0"/>
          </a:p>
          <a:p>
            <a:pPr algn="r" rtl="1">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ورقة عمل رقم 2</a:t>
            </a:r>
            <a:br>
              <a:rPr lang="ar-SA" dirty="0" smtClean="0"/>
            </a:br>
            <a:r>
              <a:rPr lang="ar-SA" dirty="0" smtClean="0"/>
              <a:t>فوائد مصادر التعلم المفتوح</a:t>
            </a:r>
            <a:endParaRPr lang="en-US" dirty="0"/>
          </a:p>
        </p:txBody>
      </p:sp>
      <p:pic>
        <p:nvPicPr>
          <p:cNvPr id="4" name="Picture 2" descr="C:\Users\Ahmed\Desktop\J5850 Benefits Icon Wealth.png"/>
          <p:cNvPicPr>
            <a:picLocks noGrp="1" noChangeAspect="1" noChangeArrowheads="1"/>
          </p:cNvPicPr>
          <p:nvPr>
            <p:ph idx="1"/>
          </p:nvPr>
        </p:nvPicPr>
        <p:blipFill>
          <a:blip r:embed="rId2" cstate="print"/>
          <a:srcRect/>
          <a:stretch>
            <a:fillRect/>
          </a:stretch>
        </p:blipFill>
        <p:spPr bwMode="auto">
          <a:xfrm>
            <a:off x="3203848" y="2060848"/>
            <a:ext cx="2592881" cy="2448272"/>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2050" name="Picture 2" descr="C:\Users\Ahmed\Desktop\1024px-Cc-zero.svg.png"/>
          <p:cNvPicPr>
            <a:picLocks noChangeAspect="1" noChangeArrowheads="1"/>
          </p:cNvPicPr>
          <p:nvPr/>
        </p:nvPicPr>
        <p:blipFill>
          <a:blip r:embed="rId2" cstate="print"/>
          <a:srcRect/>
          <a:stretch>
            <a:fillRect/>
          </a:stretch>
        </p:blipFill>
        <p:spPr bwMode="auto">
          <a:xfrm>
            <a:off x="6300192" y="1772816"/>
            <a:ext cx="2016224" cy="2016224"/>
          </a:xfrm>
          <a:prstGeom prst="rect">
            <a:avLst/>
          </a:prstGeom>
          <a:noFill/>
        </p:spPr>
      </p:pic>
      <p:pic>
        <p:nvPicPr>
          <p:cNvPr id="2051" name="Picture 3" descr="C:\Users\Ahmed\Desktop\cc.large.png"/>
          <p:cNvPicPr>
            <a:picLocks noChangeAspect="1" noChangeArrowheads="1"/>
          </p:cNvPicPr>
          <p:nvPr/>
        </p:nvPicPr>
        <p:blipFill>
          <a:blip r:embed="rId3" cstate="print"/>
          <a:srcRect/>
          <a:stretch>
            <a:fillRect/>
          </a:stretch>
        </p:blipFill>
        <p:spPr bwMode="auto">
          <a:xfrm>
            <a:off x="1907704" y="2132856"/>
            <a:ext cx="1536353" cy="1536353"/>
          </a:xfrm>
          <a:prstGeom prst="rect">
            <a:avLst/>
          </a:prstGeom>
          <a:noFill/>
        </p:spPr>
      </p:pic>
      <p:pic>
        <p:nvPicPr>
          <p:cNvPr id="2052" name="Picture 4" descr="C:\Users\Ahmed\Desktop\nc.large22.png"/>
          <p:cNvPicPr>
            <a:picLocks noChangeAspect="1" noChangeArrowheads="1"/>
          </p:cNvPicPr>
          <p:nvPr/>
        </p:nvPicPr>
        <p:blipFill>
          <a:blip r:embed="rId4" cstate="print"/>
          <a:srcRect/>
          <a:stretch>
            <a:fillRect/>
          </a:stretch>
        </p:blipFill>
        <p:spPr bwMode="auto">
          <a:xfrm>
            <a:off x="4572000" y="4509120"/>
            <a:ext cx="793750" cy="793750"/>
          </a:xfrm>
          <a:prstGeom prst="rect">
            <a:avLst/>
          </a:prstGeom>
          <a:noFill/>
        </p:spPr>
      </p:pic>
      <p:pic>
        <p:nvPicPr>
          <p:cNvPr id="2053" name="Picture 5" descr="C:\Users\Ahmed\Desktop\sa.png"/>
          <p:cNvPicPr>
            <a:picLocks noChangeAspect="1" noChangeArrowheads="1"/>
          </p:cNvPicPr>
          <p:nvPr/>
        </p:nvPicPr>
        <p:blipFill>
          <a:blip r:embed="rId5" cstate="print"/>
          <a:srcRect/>
          <a:stretch>
            <a:fillRect/>
          </a:stretch>
        </p:blipFill>
        <p:spPr bwMode="auto">
          <a:xfrm>
            <a:off x="2900363" y="4057650"/>
            <a:ext cx="722312" cy="668338"/>
          </a:xfrm>
          <a:prstGeom prst="rect">
            <a:avLst/>
          </a:prstGeom>
          <a:noFill/>
        </p:spPr>
      </p:pic>
      <p:pic>
        <p:nvPicPr>
          <p:cNvPr id="2054" name="Picture 6" descr="C:\Users\Ahmed\Desktop\by.png"/>
          <p:cNvPicPr>
            <a:picLocks noChangeAspect="1" noChangeArrowheads="1"/>
          </p:cNvPicPr>
          <p:nvPr/>
        </p:nvPicPr>
        <p:blipFill>
          <a:blip r:embed="rId6" cstate="print"/>
          <a:srcRect/>
          <a:stretch>
            <a:fillRect/>
          </a:stretch>
        </p:blipFill>
        <p:spPr bwMode="auto">
          <a:xfrm>
            <a:off x="1043608" y="4437112"/>
            <a:ext cx="728663" cy="668337"/>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ar-SA" dirty="0" smtClean="0"/>
              <a:t>التراخيص الحرة والتراخيص المفتوحة</a:t>
            </a:r>
            <a:endParaRPr lang="en-US" dirty="0"/>
          </a:p>
        </p:txBody>
      </p:sp>
      <p:pic>
        <p:nvPicPr>
          <p:cNvPr id="4" name="Picture 2" descr="C:\Users\Ahmed\Desktop\lic.PNG">
            <a:hlinkClick r:id="rId2"/>
          </p:cNvPr>
          <p:cNvPicPr>
            <a:picLocks noGrp="1" noChangeAspect="1" noChangeArrowheads="1"/>
          </p:cNvPicPr>
          <p:nvPr>
            <p:ph idx="1"/>
          </p:nvPr>
        </p:nvPicPr>
        <p:blipFill>
          <a:blip r:embed="rId3" cstate="print"/>
          <a:srcRect/>
          <a:stretch>
            <a:fillRect/>
          </a:stretch>
        </p:blipFill>
        <p:spPr bwMode="auto">
          <a:xfrm>
            <a:off x="1835696" y="1772816"/>
            <a:ext cx="5350126" cy="298650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5108</TotalTime>
  <Words>320</Words>
  <Application>Microsoft Office PowerPoint</Application>
  <PresentationFormat>On-screen Show (4:3)</PresentationFormat>
  <Paragraphs>35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Diseño predeterminado</vt:lpstr>
      <vt:lpstr>Slide 1</vt:lpstr>
      <vt:lpstr>Slide 2</vt:lpstr>
      <vt:lpstr>قياس مدى مساهمتك في مصادر التعلم المفتوح</vt:lpstr>
      <vt:lpstr>لنشاهد هذا الفيديو معا</vt:lpstr>
      <vt:lpstr>ورقة عمل رقم 1 تعريف مصادر التعلم المفتوح</vt:lpstr>
      <vt:lpstr>مصادر التعلم المفتوح</vt:lpstr>
      <vt:lpstr>ورقة عمل رقم 2 فوائد مصادر التعلم المفتوح</vt:lpstr>
      <vt:lpstr>Slide 8</vt:lpstr>
      <vt:lpstr>التراخيص الحرة والتراخيص المفتوحة</vt:lpstr>
      <vt:lpstr>تعريف التراخيص المفتوحة</vt:lpstr>
      <vt:lpstr>أمثلة على التراخيص المفتوحة</vt:lpstr>
      <vt:lpstr>شروط رخصة المشاع الإبداعي</vt:lpstr>
      <vt:lpstr>ورقة عمل 3</vt:lpstr>
      <vt:lpstr>Slide 14</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Mariajose</dc:creator>
  <cp:lastModifiedBy>Ahmed</cp:lastModifiedBy>
  <cp:revision>786</cp:revision>
  <dcterms:created xsi:type="dcterms:W3CDTF">2010-05-23T14:28:12Z</dcterms:created>
  <dcterms:modified xsi:type="dcterms:W3CDTF">2017-08-13T10:47:52Z</dcterms:modified>
</cp:coreProperties>
</file>