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08" r:id="rId5"/>
    <p:sldId id="310" r:id="rId6"/>
    <p:sldId id="326" r:id="rId7"/>
    <p:sldId id="323" r:id="rId8"/>
    <p:sldId id="327" r:id="rId9"/>
    <p:sldId id="331" r:id="rId10"/>
    <p:sldId id="356" r:id="rId11"/>
    <p:sldId id="346" r:id="rId12"/>
    <p:sldId id="358" r:id="rId13"/>
    <p:sldId id="345" r:id="rId14"/>
    <p:sldId id="359" r:id="rId15"/>
    <p:sldId id="363" r:id="rId16"/>
    <p:sldId id="364" r:id="rId17"/>
    <p:sldId id="361" r:id="rId18"/>
    <p:sldId id="362" r:id="rId19"/>
    <p:sldId id="360" r:id="rId20"/>
    <p:sldId id="365" r:id="rId21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FA91A6C5-63AF-4415-A04E-B507A7F83C61}">
          <p14:sldIdLst>
            <p14:sldId id="308"/>
            <p14:sldId id="310"/>
            <p14:sldId id="326"/>
            <p14:sldId id="323"/>
            <p14:sldId id="327"/>
            <p14:sldId id="331"/>
            <p14:sldId id="356"/>
            <p14:sldId id="346"/>
            <p14:sldId id="358"/>
            <p14:sldId id="345"/>
            <p14:sldId id="359"/>
            <p14:sldId id="363"/>
            <p14:sldId id="364"/>
            <p14:sldId id="361"/>
            <p14:sldId id="362"/>
            <p14:sldId id="360"/>
            <p14:sldId id="3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1" autoAdjust="0"/>
    <p:restoredTop sz="98590" autoAdjust="0"/>
  </p:normalViewPr>
  <p:slideViewPr>
    <p:cSldViewPr snapToGrid="0" snapToObjects="1" showGuides="1">
      <p:cViewPr>
        <p:scale>
          <a:sx n="70" d="100"/>
          <a:sy n="70" d="100"/>
        </p:scale>
        <p:origin x="-2107" y="-442"/>
      </p:cViewPr>
      <p:guideLst>
        <p:guide orient="horz" pos="899"/>
        <p:guide orient="horz" pos="680"/>
        <p:guide orient="horz" pos="3332"/>
        <p:guide orient="horz" pos="1730"/>
        <p:guide orient="horz" pos="3628"/>
        <p:guide orient="horz" pos="1364"/>
        <p:guide orient="horz" pos="2482"/>
        <p:guide pos="5530"/>
        <p:guide pos="2879"/>
        <p:guide pos="1107"/>
        <p:guide pos="4449"/>
        <p:guide pos="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-419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EECA7CC5-4C6C-AB4C-9355-28208890AEF6}" type="datetimeFigureOut">
              <a:rPr lang="de-DE" smtClean="0"/>
              <a:t>03.03.2017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24272719-6CDC-F640-A8BB-645EEE93400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6139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0A8B9BBB-3449-0449-A8EB-11AE15F34D03}" type="datetimeFigureOut">
              <a:rPr lang="de-DE" smtClean="0"/>
              <a:t>03.03.2017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78668C5-5B4B-934C-A443-57CF9F26C20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66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Wil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760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400" i="1"/>
            </a:lvl1pPr>
          </a:lstStyle>
          <a:p>
            <a:endParaRPr lang="de-DE" dirty="0" smtClean="0"/>
          </a:p>
          <a:p>
            <a:r>
              <a:rPr lang="de-DE" dirty="0" smtClean="0"/>
              <a:t>Titelbild einfügen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5600" y="1408250"/>
            <a:ext cx="6969125" cy="16969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de-DE" dirty="0" smtClean="0"/>
              <a:t>Herzlich Willkommen!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38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59998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5544000" y="1080000"/>
            <a:ext cx="3600000" cy="576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60002" y="1440000"/>
            <a:ext cx="8425225" cy="1950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360000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2613" y="3600000"/>
            <a:ext cx="2520000" cy="180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6265225" y="3600000"/>
            <a:ext cx="2520000" cy="1800000"/>
          </a:xfrm>
        </p:spPr>
        <p:txBody>
          <a:bodyPr anchor="ctr" anchorCtr="0"/>
          <a:lstStyle>
            <a:lvl1pPr marL="0" indent="0" algn="ctr">
              <a:buFont typeface="Arial"/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7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360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3302475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6264000" y="1440000"/>
            <a:ext cx="252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6452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1"/>
          </p:nvPr>
        </p:nvSpPr>
        <p:spPr>
          <a:xfrm>
            <a:off x="2402475" y="2520000"/>
            <a:ext cx="4320000" cy="3240000"/>
          </a:xfrm>
        </p:spPr>
        <p:txBody>
          <a:bodyPr anchor="ctr" anchorCtr="0"/>
          <a:lstStyle>
            <a:lvl1pPr marL="0" indent="0" algn="ct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511300"/>
            <a:ext cx="8424000" cy="144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0889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95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82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AD_Temp_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2550" y="1979999"/>
            <a:ext cx="72720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1850" y="3960000"/>
            <a:ext cx="7272700" cy="17931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47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AD_Temp_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511300" y="3960000"/>
            <a:ext cx="7272700" cy="18000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980000"/>
            <a:ext cx="7272700" cy="18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031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240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12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1512000" y="1440000"/>
            <a:ext cx="7272700" cy="396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1094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252000"/>
            <a:ext cx="8429625" cy="792000"/>
          </a:xfrm>
        </p:spPr>
        <p:txBody>
          <a:bodyPr anchor="t"/>
          <a:lstStyle>
            <a:lvl1pPr algn="l">
              <a:defRPr sz="2400" b="1" cap="none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1301" y="2520000"/>
            <a:ext cx="6983413" cy="2509200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9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60000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25225" y="1440000"/>
            <a:ext cx="3960000" cy="39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48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450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60000" y="1440000"/>
            <a:ext cx="46565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36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225" y="14400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4680000" cy="450000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5545225" y="3865700"/>
            <a:ext cx="3240000" cy="2160000"/>
          </a:xfrm>
        </p:spPr>
        <p:txBody>
          <a:bodyPr anchor="ctr" anchorCtr="0"/>
          <a:lstStyle>
            <a:lvl1pPr marL="0" indent="0" algn="ctr">
              <a:buNone/>
              <a:defRPr sz="1400" b="1" i="1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4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ppt-Master_Globe_NEU_150319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81"/>
            <a:ext cx="4145004" cy="1219119"/>
          </a:xfrm>
          <a:prstGeom prst="rect">
            <a:avLst/>
          </a:prstGeom>
        </p:spPr>
      </p:pic>
      <p:pic>
        <p:nvPicPr>
          <p:cNvPr id="7" name="Bild 7" descr="DAAD_ppt_Kopfleiste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439999"/>
            <a:ext cx="8424000" cy="42972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98875" y="6350800"/>
            <a:ext cx="1080000" cy="50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917E9A67-508C-2544-868A-47185330C5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32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9" r:id="rId3"/>
    <p:sldLayoutId id="2147483650" r:id="rId4"/>
    <p:sldLayoutId id="2147483662" r:id="rId5"/>
    <p:sldLayoutId id="2147483651" r:id="rId6"/>
    <p:sldLayoutId id="2147483652" r:id="rId7"/>
    <p:sldLayoutId id="2147483663" r:id="rId8"/>
    <p:sldLayoutId id="2147483664" r:id="rId9"/>
    <p:sldLayoutId id="2147483653" r:id="rId10"/>
    <p:sldLayoutId id="2147483660" r:id="rId11"/>
    <p:sldLayoutId id="2147483665" r:id="rId12"/>
    <p:sldLayoutId id="2147483666" r:id="rId13"/>
    <p:sldLayoutId id="2147483654" r:id="rId14"/>
    <p:sldLayoutId id="2147483655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14375" indent="-352425" algn="l" defTabSz="457200" rtl="0" eaLnBrk="1" latinLnBrk="0" hangingPunct="1">
        <a:spcBef>
          <a:spcPts val="0"/>
        </a:spcBef>
        <a:spcAft>
          <a:spcPts val="1500"/>
        </a:spcAft>
        <a:buClr>
          <a:schemeClr val="accent2"/>
        </a:buClr>
        <a:buFont typeface="Wingdings" charset="2"/>
        <a:buChar char="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552450" algn="l" defTabSz="457200" rtl="0" eaLnBrk="1" latinLnBrk="0" hangingPunct="1">
        <a:spcBef>
          <a:spcPts val="0"/>
        </a:spcBef>
        <a:spcAft>
          <a:spcPts val="1500"/>
        </a:spcAft>
        <a:buFont typeface="Arial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9" descr="06-12-03__MG_88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9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Eric </a:t>
            </a:r>
            <a:r>
              <a:rPr lang="de-DE" sz="800" dirty="0" err="1" smtClean="0">
                <a:solidFill>
                  <a:schemeClr val="bg1"/>
                </a:solidFill>
              </a:rPr>
              <a:t>Lichtenscheidt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1757363" y="420683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 smtClean="0"/>
              <a:t>Welcome …</a:t>
            </a:r>
            <a:endParaRPr lang="de-DE" sz="4400" dirty="0"/>
          </a:p>
        </p:txBody>
      </p:sp>
      <p:sp>
        <p:nvSpPr>
          <p:cNvPr id="8" name="Titel 3"/>
          <p:cNvSpPr txBox="1">
            <a:spLocks/>
          </p:cNvSpPr>
          <p:nvPr/>
        </p:nvSpPr>
        <p:spPr>
          <a:xfrm>
            <a:off x="818866" y="3933825"/>
            <a:ext cx="7547211" cy="8509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600" dirty="0" smtClean="0">
                <a:latin typeface="Arial" charset="0"/>
              </a:rPr>
              <a:t>DAAD and Germany Alumni</a:t>
            </a:r>
            <a:endParaRPr lang="de-DE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7" descr="_DSC01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10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7459012" y="4075732"/>
            <a:ext cx="31699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00" dirty="0" smtClean="0">
                <a:solidFill>
                  <a:schemeClr val="bg2"/>
                </a:solidFill>
              </a:rPr>
              <a:t>© </a:t>
            </a:r>
            <a:r>
              <a:rPr lang="de-DE" sz="700" dirty="0">
                <a:solidFill>
                  <a:schemeClr val="bg1"/>
                </a:solidFill>
              </a:rPr>
              <a:t>Jan Jacob </a:t>
            </a:r>
            <a:r>
              <a:rPr lang="de-DE" sz="700" dirty="0" smtClean="0">
                <a:solidFill>
                  <a:schemeClr val="bg1"/>
                </a:solidFill>
              </a:rPr>
              <a:t>Hofmann</a:t>
            </a:r>
            <a:endParaRPr lang="de-DE" sz="700" dirty="0">
              <a:solidFill>
                <a:schemeClr val="bg1"/>
              </a:solidFill>
            </a:endParaRPr>
          </a:p>
        </p:txBody>
      </p:sp>
      <p:sp>
        <p:nvSpPr>
          <p:cNvPr id="7" name="Textplatzhalter 3"/>
          <p:cNvSpPr txBox="1">
            <a:spLocks/>
          </p:cNvSpPr>
          <p:nvPr/>
        </p:nvSpPr>
        <p:spPr>
          <a:xfrm>
            <a:off x="199314" y="1080202"/>
            <a:ext cx="4406900" cy="403608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10800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Material Resources </a:t>
            </a:r>
            <a:r>
              <a:rPr lang="de-DE" sz="2100" dirty="0" smtClean="0"/>
              <a:t>Programme</a:t>
            </a:r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dirty="0" smtClean="0"/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b="0" dirty="0" smtClean="0">
                <a:solidFill>
                  <a:schemeClr val="tx1"/>
                </a:solidFill>
              </a:rPr>
              <a:t>Who </a:t>
            </a:r>
            <a:r>
              <a:rPr lang="de-DE" sz="2100" b="0" dirty="0">
                <a:solidFill>
                  <a:schemeClr val="tx1"/>
                </a:solidFill>
              </a:rPr>
              <a:t>can </a:t>
            </a:r>
            <a:r>
              <a:rPr lang="de-DE" sz="2100" b="0" dirty="0" smtClean="0">
                <a:solidFill>
                  <a:schemeClr val="tx1"/>
                </a:solidFill>
              </a:rPr>
              <a:t>apply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b="0" dirty="0" smtClean="0">
                <a:solidFill>
                  <a:schemeClr val="tx1"/>
                </a:solidFill>
              </a:rPr>
              <a:t>Former DAAD </a:t>
            </a:r>
            <a:r>
              <a:rPr lang="de-DE" sz="1600" b="0" dirty="0" err="1" smtClean="0">
                <a:solidFill>
                  <a:schemeClr val="tx1"/>
                </a:solidFill>
              </a:rPr>
              <a:t>scholarship</a:t>
            </a:r>
            <a:r>
              <a:rPr lang="de-DE" sz="1600" b="0" dirty="0" smtClean="0">
                <a:solidFill>
                  <a:schemeClr val="tx1"/>
                </a:solidFill>
              </a:rPr>
              <a:t> holder </a:t>
            </a:r>
            <a:r>
              <a:rPr lang="de-DE" sz="1600" b="0" dirty="0" smtClean="0">
                <a:solidFill>
                  <a:schemeClr val="tx1"/>
                </a:solidFill>
              </a:rPr>
              <a:t>(at </a:t>
            </a:r>
            <a:r>
              <a:rPr lang="de-DE" sz="1600" b="0" dirty="0" smtClean="0">
                <a:solidFill>
                  <a:schemeClr val="tx1"/>
                </a:solidFill>
              </a:rPr>
              <a:t>least </a:t>
            </a:r>
            <a:r>
              <a:rPr lang="de-DE" sz="1600" b="0" dirty="0" err="1" smtClean="0">
                <a:solidFill>
                  <a:schemeClr val="tx1"/>
                </a:solidFill>
              </a:rPr>
              <a:t>three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months</a:t>
            </a:r>
            <a:r>
              <a:rPr lang="de-DE" sz="1600" b="0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b="0" dirty="0" smtClean="0">
                <a:solidFill>
                  <a:schemeClr val="tx1"/>
                </a:solidFill>
              </a:rPr>
              <a:t>Germany Alumni (</a:t>
            </a:r>
            <a:r>
              <a:rPr lang="de-DE" sz="1600" b="0" dirty="0" err="1" smtClean="0">
                <a:solidFill>
                  <a:schemeClr val="tx1"/>
                </a:solidFill>
              </a:rPr>
              <a:t>research</a:t>
            </a:r>
            <a:r>
              <a:rPr lang="de-DE" sz="1600" b="0" dirty="0" smtClean="0">
                <a:solidFill>
                  <a:schemeClr val="tx1"/>
                </a:solidFill>
              </a:rPr>
              <a:t>)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100" b="0" dirty="0" err="1" smtClean="0">
                <a:solidFill>
                  <a:schemeClr val="tx1"/>
                </a:solidFill>
              </a:rPr>
              <a:t>What</a:t>
            </a:r>
            <a:r>
              <a:rPr lang="de-DE" sz="2100" b="0" dirty="0" smtClean="0">
                <a:solidFill>
                  <a:schemeClr val="tx1"/>
                </a:solidFill>
              </a:rPr>
              <a:t> </a:t>
            </a:r>
            <a:r>
              <a:rPr lang="de-DE" sz="2100" b="0" dirty="0" err="1">
                <a:solidFill>
                  <a:schemeClr val="tx1"/>
                </a:solidFill>
              </a:rPr>
              <a:t>is</a:t>
            </a:r>
            <a:r>
              <a:rPr lang="de-DE" sz="2100" b="0" dirty="0">
                <a:solidFill>
                  <a:schemeClr val="tx1"/>
                </a:solidFill>
              </a:rPr>
              <a:t> </a:t>
            </a:r>
            <a:r>
              <a:rPr lang="de-DE" sz="2100" b="0" dirty="0" err="1" smtClean="0">
                <a:solidFill>
                  <a:schemeClr val="tx1"/>
                </a:solidFill>
              </a:rPr>
              <a:t>funded</a:t>
            </a:r>
            <a:endParaRPr lang="de-DE" sz="2100" b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600" b="0" dirty="0" smtClean="0">
                <a:solidFill>
                  <a:schemeClr val="tx1"/>
                </a:solidFill>
              </a:rPr>
              <a:t>Equipment </a:t>
            </a:r>
            <a:r>
              <a:rPr lang="de-DE" sz="1600" b="0" dirty="0" err="1" smtClean="0">
                <a:solidFill>
                  <a:schemeClr val="tx1"/>
                </a:solidFill>
              </a:rPr>
              <a:t>grant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linked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to</a:t>
            </a:r>
            <a:r>
              <a:rPr lang="de-DE" sz="1600" b="0" dirty="0" smtClean="0">
                <a:solidFill>
                  <a:schemeClr val="tx1"/>
                </a:solidFill>
              </a:rPr>
              <a:t> a </a:t>
            </a:r>
            <a:r>
              <a:rPr lang="de-DE" sz="1600" b="0" dirty="0" err="1" smtClean="0">
                <a:solidFill>
                  <a:schemeClr val="tx1"/>
                </a:solidFill>
              </a:rPr>
              <a:t>specific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teaching</a:t>
            </a:r>
            <a:r>
              <a:rPr lang="de-DE" sz="1600" b="0" dirty="0" smtClean="0">
                <a:solidFill>
                  <a:schemeClr val="tx1"/>
                </a:solidFill>
              </a:rPr>
              <a:t>, </a:t>
            </a:r>
            <a:r>
              <a:rPr lang="de-DE" sz="1600" b="0" dirty="0" err="1" smtClean="0">
                <a:solidFill>
                  <a:schemeClr val="tx1"/>
                </a:solidFill>
              </a:rPr>
              <a:t>research</a:t>
            </a:r>
            <a:r>
              <a:rPr lang="de-DE" sz="1600" b="0" dirty="0" smtClean="0">
                <a:solidFill>
                  <a:schemeClr val="tx1"/>
                </a:solidFill>
              </a:rPr>
              <a:t>, </a:t>
            </a:r>
            <a:r>
              <a:rPr lang="de-DE" sz="1600" b="0" dirty="0" err="1" smtClean="0">
                <a:solidFill>
                  <a:schemeClr val="tx1"/>
                </a:solidFill>
              </a:rPr>
              <a:t>consultary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or</a:t>
            </a:r>
            <a:r>
              <a:rPr lang="de-DE" sz="1600" b="0" dirty="0" smtClean="0">
                <a:solidFill>
                  <a:schemeClr val="tx1"/>
                </a:solidFill>
              </a:rPr>
              <a:t> service-</a:t>
            </a:r>
            <a:r>
              <a:rPr lang="de-DE" sz="1600" b="0" dirty="0" err="1" smtClean="0">
                <a:solidFill>
                  <a:schemeClr val="tx1"/>
                </a:solidFill>
              </a:rPr>
              <a:t>orientated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r>
              <a:rPr lang="de-DE" sz="1600" b="0" dirty="0" err="1" smtClean="0">
                <a:solidFill>
                  <a:schemeClr val="tx1"/>
                </a:solidFill>
              </a:rPr>
              <a:t>project</a:t>
            </a:r>
            <a:r>
              <a:rPr lang="de-DE" sz="1600" b="0" dirty="0" smtClean="0">
                <a:solidFill>
                  <a:schemeClr val="tx1"/>
                </a:solidFill>
              </a:rPr>
              <a:t>. </a:t>
            </a:r>
            <a:endParaRPr lang="de-DE" b="0" dirty="0" smtClean="0"/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</p:txBody>
      </p:sp>
    </p:spTree>
    <p:extLst>
      <p:ext uri="{BB962C8B-B14F-4D97-AF65-F5344CB8AC3E}">
        <p14:creationId xmlns:p14="http://schemas.microsoft.com/office/powerpoint/2010/main" val="39040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1591755"/>
            <a:ext cx="8424000" cy="405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217" y="1223266"/>
            <a:ext cx="7973657" cy="6689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at </a:t>
            </a:r>
            <a:r>
              <a:rPr lang="de-DE" b="1" dirty="0" smtClean="0"/>
              <a:t>any time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Small scale projects: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smtClean="0"/>
              <a:t>3.500 </a:t>
            </a:r>
            <a:r>
              <a:rPr lang="de-DE" dirty="0" smtClean="0"/>
              <a:t>Euros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Large scale projects: </a:t>
            </a:r>
            <a:r>
              <a:rPr lang="de-DE" dirty="0" smtClean="0"/>
              <a:t>3.500 </a:t>
            </a:r>
            <a:r>
              <a:rPr lang="de-DE" dirty="0" smtClean="0"/>
              <a:t>– up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smtClean="0"/>
              <a:t>20.000 </a:t>
            </a:r>
            <a:r>
              <a:rPr lang="de-DE" dirty="0" smtClean="0"/>
              <a:t>Euros in </a:t>
            </a:r>
            <a:r>
              <a:rPr lang="de-DE" dirty="0" smtClean="0"/>
              <a:t>total, a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smtClean="0"/>
              <a:t>normally of at least </a:t>
            </a:r>
            <a:r>
              <a:rPr lang="de-DE" b="1" dirty="0" smtClean="0"/>
              <a:t>10% of the total cost </a:t>
            </a:r>
            <a:r>
              <a:rPr lang="de-DE" dirty="0" smtClean="0"/>
              <a:t>is expected by the </a:t>
            </a:r>
            <a:r>
              <a:rPr lang="de-DE" dirty="0" err="1" smtClean="0"/>
              <a:t>applying</a:t>
            </a:r>
            <a:r>
              <a:rPr lang="de-DE" dirty="0" smtClean="0"/>
              <a:t> </a:t>
            </a:r>
            <a:r>
              <a:rPr lang="de-DE" dirty="0" err="1" smtClean="0"/>
              <a:t>institution</a:t>
            </a:r>
            <a:r>
              <a:rPr lang="de-DE" dirty="0" smtClean="0"/>
              <a:t>. A </a:t>
            </a:r>
            <a:r>
              <a:rPr lang="de-DE" dirty="0" err="1" smtClean="0"/>
              <a:t>statement</a:t>
            </a:r>
            <a:r>
              <a:rPr lang="de-DE" dirty="0" smtClean="0"/>
              <a:t> of the German </a:t>
            </a:r>
            <a:r>
              <a:rPr lang="de-DE" dirty="0" err="1" smtClean="0"/>
              <a:t>partner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. </a:t>
            </a:r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On delivery the equipment becomes the property of the institution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An application for the coverage of the transport cost can be submitted formlessly</a:t>
            </a:r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9433" y="313899"/>
            <a:ext cx="6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Material Ressource Programme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Paths to a doctorate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9A67-508C-2544-868A-47185330C568}" type="slidenum">
              <a:rPr lang="de-DE" smtClean="0">
                <a:solidFill>
                  <a:prstClr val="black"/>
                </a:solidFill>
              </a:rPr>
              <a:pPr/>
              <a:t>12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Textplatzhalter 4"/>
          <p:cNvSpPr txBox="1">
            <a:spLocks/>
          </p:cNvSpPr>
          <p:nvPr/>
        </p:nvSpPr>
        <p:spPr>
          <a:xfrm>
            <a:off x="4508985" y="1708054"/>
            <a:ext cx="4275015" cy="4242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2000" b="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Christina\Desktop\Research-Landscape-in-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6961" cy="544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platzhalter 3"/>
          <p:cNvSpPr txBox="1">
            <a:spLocks/>
          </p:cNvSpPr>
          <p:nvPr/>
        </p:nvSpPr>
        <p:spPr>
          <a:xfrm>
            <a:off x="4353597" y="128113"/>
            <a:ext cx="4585790" cy="315988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10800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 smtClean="0"/>
              <a:t>Alumni projects</a:t>
            </a:r>
          </a:p>
          <a:p>
            <a:pPr marL="0" indent="0">
              <a:buNone/>
            </a:pPr>
            <a:r>
              <a:rPr lang="en-US" altLang="en-US" sz="2000" b="0" dirty="0" smtClean="0">
                <a:solidFill>
                  <a:schemeClr val="tx1"/>
                </a:solidFill>
              </a:rPr>
              <a:t>Who can apply</a:t>
            </a:r>
          </a:p>
          <a:p>
            <a:r>
              <a:rPr lang="en-US" altLang="en-US" sz="1600" b="0" dirty="0" smtClean="0">
                <a:solidFill>
                  <a:schemeClr val="tx1"/>
                </a:solidFill>
              </a:rPr>
              <a:t>Former DAAD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scholarship holders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or organizers of an event in which DAAD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scholarship holders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take part</a:t>
            </a:r>
          </a:p>
          <a:p>
            <a:pPr marL="0" indent="0">
              <a:buNone/>
            </a:pPr>
            <a:r>
              <a:rPr lang="en-US" altLang="en-US" sz="2000" b="0" dirty="0" smtClean="0">
                <a:solidFill>
                  <a:schemeClr val="tx1"/>
                </a:solidFill>
              </a:rPr>
              <a:t>What is funded</a:t>
            </a:r>
          </a:p>
          <a:p>
            <a:r>
              <a:rPr lang="en-US" altLang="en-US" sz="1600" b="0" dirty="0" smtClean="0">
                <a:solidFill>
                  <a:schemeClr val="tx1"/>
                </a:solidFill>
              </a:rPr>
              <a:t>Scientific s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eminars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for graduates from German higher education </a:t>
            </a:r>
            <a:r>
              <a:rPr lang="en-US" altLang="en-US" sz="1600" b="0" dirty="0" smtClean="0">
                <a:solidFill>
                  <a:schemeClr val="tx1"/>
                </a:solidFill>
              </a:rPr>
              <a:t>institutions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177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13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1591755"/>
            <a:ext cx="8424000" cy="405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684" y="1109451"/>
            <a:ext cx="75911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The </a:t>
            </a:r>
            <a:r>
              <a:rPr lang="de-DE" dirty="0" err="1" smtClean="0"/>
              <a:t>event</a:t>
            </a:r>
            <a:r>
              <a:rPr lang="de-DE" dirty="0" smtClean="0"/>
              <a:t> must </a:t>
            </a:r>
            <a:r>
              <a:rPr lang="de-DE" dirty="0" err="1" smtClean="0"/>
              <a:t>offer</a:t>
            </a:r>
            <a:r>
              <a:rPr lang="de-DE" dirty="0" smtClean="0"/>
              <a:t> a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. Grants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awarded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purely</a:t>
            </a:r>
            <a:r>
              <a:rPr lang="de-DE" dirty="0" smtClean="0"/>
              <a:t> </a:t>
            </a:r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meetings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 substantial </a:t>
            </a:r>
            <a:r>
              <a:rPr lang="de-DE" dirty="0" err="1" smtClean="0"/>
              <a:t>number</a:t>
            </a:r>
            <a:r>
              <a:rPr lang="de-DE" dirty="0" smtClean="0"/>
              <a:t> of </a:t>
            </a:r>
            <a:r>
              <a:rPr lang="de-DE" dirty="0" err="1" smtClean="0"/>
              <a:t>former</a:t>
            </a:r>
            <a:r>
              <a:rPr lang="de-DE" dirty="0" smtClean="0"/>
              <a:t> DAAD </a:t>
            </a:r>
            <a:r>
              <a:rPr lang="de-DE" dirty="0" err="1" smtClean="0"/>
              <a:t>scholarship</a:t>
            </a:r>
            <a:r>
              <a:rPr lang="de-DE" dirty="0" smtClean="0"/>
              <a:t> </a:t>
            </a:r>
            <a:r>
              <a:rPr lang="de-DE" dirty="0" err="1" smtClean="0"/>
              <a:t>holders</a:t>
            </a:r>
            <a:r>
              <a:rPr lang="de-DE" dirty="0" smtClean="0"/>
              <a:t>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participating</a:t>
            </a:r>
            <a:r>
              <a:rPr lang="de-DE" dirty="0" smtClean="0"/>
              <a:t> in the </a:t>
            </a:r>
            <a:r>
              <a:rPr lang="de-DE" dirty="0" err="1" smtClean="0"/>
              <a:t>event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Assistance </a:t>
            </a:r>
            <a:r>
              <a:rPr lang="de-DE" dirty="0" smtClean="0"/>
              <a:t>in </a:t>
            </a:r>
            <a:r>
              <a:rPr lang="de-DE" dirty="0" err="1" smtClean="0"/>
              <a:t>finding</a:t>
            </a:r>
            <a:r>
              <a:rPr lang="de-DE" dirty="0" smtClean="0"/>
              <a:t> </a:t>
            </a:r>
            <a:r>
              <a:rPr lang="de-DE" dirty="0" smtClean="0"/>
              <a:t>suitable German lectures and speakers may be provided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Possibility</a:t>
            </a:r>
            <a:r>
              <a:rPr lang="de-DE" dirty="0" smtClean="0"/>
              <a:t> of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, </a:t>
            </a:r>
            <a:r>
              <a:rPr lang="de-DE" dirty="0" err="1" smtClean="0"/>
              <a:t>accomodation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meals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speakers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 err="1" smtClean="0"/>
              <a:t>scholarship</a:t>
            </a:r>
            <a:r>
              <a:rPr lang="de-DE" dirty="0" smtClean="0"/>
              <a:t> </a:t>
            </a:r>
            <a:r>
              <a:rPr lang="de-DE" dirty="0" err="1" smtClean="0"/>
              <a:t>holders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Grant </a:t>
            </a:r>
            <a:r>
              <a:rPr lang="de-DE" dirty="0" err="1" smtClean="0"/>
              <a:t>towards</a:t>
            </a:r>
            <a:r>
              <a:rPr lang="de-DE" dirty="0" smtClean="0"/>
              <a:t> the </a:t>
            </a:r>
            <a:r>
              <a:rPr lang="de-DE" dirty="0" err="1" smtClean="0"/>
              <a:t>costs</a:t>
            </a:r>
            <a:r>
              <a:rPr lang="de-DE" dirty="0" smtClean="0"/>
              <a:t> of </a:t>
            </a:r>
            <a:r>
              <a:rPr lang="de-DE" dirty="0" err="1" smtClean="0"/>
              <a:t>event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9433" y="313899"/>
            <a:ext cx="6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Alumni projects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9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1591755"/>
            <a:ext cx="8424000" cy="405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218" y="1591755"/>
            <a:ext cx="75911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b="1" dirty="0" smtClean="0">
                <a:solidFill>
                  <a:schemeClr val="accent1"/>
                </a:solidFill>
              </a:rPr>
              <a:t>Weitere Informationen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9433" y="313899"/>
            <a:ext cx="6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Re-Invitation Programme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1" y="20639"/>
            <a:ext cx="10233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3"/>
          <p:cNvSpPr txBox="1">
            <a:spLocks/>
          </p:cNvSpPr>
          <p:nvPr/>
        </p:nvSpPr>
        <p:spPr>
          <a:xfrm>
            <a:off x="2559238" y="2667000"/>
            <a:ext cx="3286391" cy="178707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10800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b="0" dirty="0" smtClean="0">
                <a:solidFill>
                  <a:schemeClr val="tx1"/>
                </a:solidFill>
              </a:rPr>
              <a:t>Portal </a:t>
            </a:r>
            <a:r>
              <a:rPr lang="de-DE" sz="2100" b="0" dirty="0" smtClean="0">
                <a:solidFill>
                  <a:schemeClr val="tx1"/>
                </a:solidFill>
              </a:rPr>
              <a:t>for Germany </a:t>
            </a:r>
            <a:r>
              <a:rPr lang="de-DE" sz="2100" b="0" dirty="0" smtClean="0">
                <a:solidFill>
                  <a:schemeClr val="tx1"/>
                </a:solidFill>
              </a:rPr>
              <a:t>Alumni</a:t>
            </a:r>
            <a:endParaRPr lang="de-DE" sz="2100" b="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2100" b="0" dirty="0" smtClean="0">
                <a:solidFill>
                  <a:schemeClr val="tx1"/>
                </a:solidFill>
              </a:rPr>
              <a:t>Organised by DAAD, AvH, </a:t>
            </a:r>
            <a:r>
              <a:rPr lang="de-DE" sz="2100" b="0" dirty="0" smtClean="0">
                <a:solidFill>
                  <a:schemeClr val="tx1"/>
                </a:solidFill>
              </a:rPr>
              <a:t>GIZ,</a:t>
            </a:r>
            <a:br>
              <a:rPr lang="de-DE" sz="2100" b="0" dirty="0" smtClean="0">
                <a:solidFill>
                  <a:schemeClr val="tx1"/>
                </a:solidFill>
              </a:rPr>
            </a:br>
            <a:r>
              <a:rPr lang="de-DE" sz="2100" b="0" dirty="0" smtClean="0">
                <a:solidFill>
                  <a:schemeClr val="tx1"/>
                </a:solidFill>
              </a:rPr>
              <a:t>Goethe </a:t>
            </a:r>
            <a:r>
              <a:rPr lang="de-DE" sz="2100" b="0" dirty="0" smtClean="0">
                <a:solidFill>
                  <a:schemeClr val="tx1"/>
                </a:solidFill>
              </a:rPr>
              <a:t>Institut</a:t>
            </a:r>
            <a:endParaRPr lang="de-DE" sz="2100" b="0" dirty="0" smtClean="0"/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endParaRPr lang="de-DE" sz="2100" b="0" dirty="0" smtClean="0"/>
          </a:p>
        </p:txBody>
      </p:sp>
    </p:spTree>
    <p:extLst>
      <p:ext uri="{BB962C8B-B14F-4D97-AF65-F5344CB8AC3E}">
        <p14:creationId xmlns:p14="http://schemas.microsoft.com/office/powerpoint/2010/main" val="376888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15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1591755"/>
            <a:ext cx="8424000" cy="405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307" y="1591755"/>
            <a:ext cx="4465093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Connect with people worldwide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/>
              <a:t>W</a:t>
            </a:r>
            <a:r>
              <a:rPr lang="en-US" dirty="0" smtClean="0"/>
              <a:t>ebinars</a:t>
            </a:r>
            <a:r>
              <a:rPr lang="en-US" dirty="0" smtClean="0"/>
              <a:t>, </a:t>
            </a:r>
            <a:r>
              <a:rPr lang="en-US" dirty="0" smtClean="0"/>
              <a:t>blogs, forums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Alumni </a:t>
            </a:r>
            <a:r>
              <a:rPr lang="en-US" dirty="0"/>
              <a:t>Calendar for the latest </a:t>
            </a:r>
            <a:r>
              <a:rPr lang="en-US" dirty="0" smtClean="0"/>
              <a:t>events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Calls and job postings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Alumni </a:t>
            </a:r>
            <a:r>
              <a:rPr lang="en-US" dirty="0"/>
              <a:t>Special </a:t>
            </a:r>
            <a:r>
              <a:rPr lang="en-US" dirty="0" smtClean="0"/>
              <a:t>Projects</a:t>
            </a:r>
            <a:endParaRPr lang="en-US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Alumni </a:t>
            </a:r>
            <a:r>
              <a:rPr lang="en-US" dirty="0"/>
              <a:t>magazine LETTER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endParaRPr lang="de-DE" sz="14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9433" y="313899"/>
            <a:ext cx="6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Alumniportal Germany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515" y="2963355"/>
            <a:ext cx="4680885" cy="306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90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1591755"/>
            <a:ext cx="8424000" cy="405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0" y="1591755"/>
            <a:ext cx="431496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Counselling on programmes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Inclusion in scholarship selections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2000" dirty="0" smtClean="0"/>
              <a:t>Alumni meetings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activities</a:t>
            </a:r>
            <a:endParaRPr lang="de-DE" sz="2000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9433" y="313899"/>
            <a:ext cx="6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IC </a:t>
            </a:r>
            <a:r>
              <a:rPr lang="de-DE" sz="2400" b="1" dirty="0" smtClean="0">
                <a:solidFill>
                  <a:schemeClr val="bg1"/>
                </a:solidFill>
              </a:rPr>
              <a:t>East </a:t>
            </a:r>
            <a:r>
              <a:rPr lang="de-DE" sz="2400" b="1" dirty="0">
                <a:solidFill>
                  <a:schemeClr val="bg1"/>
                </a:solidFill>
              </a:rPr>
              <a:t>J</a:t>
            </a:r>
            <a:r>
              <a:rPr lang="de-DE" sz="2400" b="1" dirty="0" smtClean="0">
                <a:solidFill>
                  <a:schemeClr val="bg1"/>
                </a:solidFill>
              </a:rPr>
              <a:t>erusalem </a:t>
            </a:r>
            <a:r>
              <a:rPr lang="de-DE" sz="2400" b="1" dirty="0" smtClean="0">
                <a:solidFill>
                  <a:schemeClr val="bg1"/>
                </a:solidFill>
              </a:rPr>
              <a:t>offers</a:t>
            </a: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54" y="1136342"/>
            <a:ext cx="3958646" cy="462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96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 9" descr="06-12-03__MG_88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60720"/>
          </a:xfrm>
          <a:prstGeom prst="rect">
            <a:avLst/>
          </a:prstGeom>
        </p:spPr>
      </p:pic>
      <p:sp>
        <p:nvSpPr>
          <p:cNvPr id="5" name="Foliennummernplatzhalter 1"/>
          <p:cNvSpPr txBox="1">
            <a:spLocks/>
          </p:cNvSpPr>
          <p:nvPr/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4572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7E9A67-508C-2544-868A-47185330C568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-581190" y="4981859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© </a:t>
            </a:r>
            <a:r>
              <a:rPr lang="de-DE" sz="800" dirty="0">
                <a:solidFill>
                  <a:schemeClr val="bg1"/>
                </a:solidFill>
              </a:rPr>
              <a:t>Eric </a:t>
            </a:r>
            <a:r>
              <a:rPr lang="de-DE" sz="800" dirty="0" err="1" smtClean="0">
                <a:solidFill>
                  <a:schemeClr val="bg1"/>
                </a:solidFill>
              </a:rPr>
              <a:t>Lichtenscheidt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" name="Titel 3"/>
          <p:cNvSpPr txBox="1">
            <a:spLocks/>
          </p:cNvSpPr>
          <p:nvPr/>
        </p:nvSpPr>
        <p:spPr>
          <a:xfrm>
            <a:off x="564356" y="229394"/>
            <a:ext cx="8428038" cy="1087437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400" dirty="0"/>
              <a:t>Thank you for </a:t>
            </a:r>
            <a:r>
              <a:rPr lang="de-DE" sz="4400" dirty="0" err="1"/>
              <a:t>your</a:t>
            </a:r>
            <a:r>
              <a:rPr lang="de-DE" sz="4400" dirty="0"/>
              <a:t> </a:t>
            </a:r>
            <a:r>
              <a:rPr lang="de-DE" sz="4400" dirty="0" err="1" smtClean="0"/>
              <a:t>attention</a:t>
            </a:r>
            <a:endParaRPr lang="de-DE" sz="4400" dirty="0"/>
          </a:p>
          <a:p>
            <a:endParaRPr lang="de-DE" sz="4400" dirty="0"/>
          </a:p>
        </p:txBody>
      </p:sp>
      <p:sp>
        <p:nvSpPr>
          <p:cNvPr id="10" name="Titel 3"/>
          <p:cNvSpPr txBox="1">
            <a:spLocks/>
          </p:cNvSpPr>
          <p:nvPr/>
        </p:nvSpPr>
        <p:spPr>
          <a:xfrm>
            <a:off x="527050" y="3544963"/>
            <a:ext cx="8089900" cy="357126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Christina Stahlbock</a:t>
            </a:r>
          </a:p>
          <a:p>
            <a:r>
              <a:rPr lang="de-DE" dirty="0" smtClean="0"/>
              <a:t>Head of DAAD </a:t>
            </a:r>
            <a:r>
              <a:rPr lang="en-US" dirty="0" smtClean="0"/>
              <a:t>Information </a:t>
            </a:r>
            <a:r>
              <a:rPr lang="en-US" dirty="0"/>
              <a:t>Centre (IC) East </a:t>
            </a:r>
            <a:r>
              <a:rPr lang="en-US" dirty="0" smtClean="0"/>
              <a:t>Jerusalem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02-62 </a:t>
            </a:r>
            <a:r>
              <a:rPr lang="en-US" dirty="0"/>
              <a:t>62 106</a:t>
            </a:r>
            <a:br>
              <a:rPr lang="en-US" dirty="0"/>
            </a:br>
            <a:r>
              <a:rPr lang="en-US" dirty="0" smtClean="0"/>
              <a:t>info@daad-eastjerusalem.org</a:t>
            </a:r>
          </a:p>
          <a:p>
            <a:r>
              <a:rPr lang="en-US" dirty="0" smtClean="0"/>
              <a:t>www.daad-eastjerusalem.org			Follow us on 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2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1591755"/>
            <a:ext cx="8424000" cy="405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5218" y="797826"/>
            <a:ext cx="75911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b="1" dirty="0" smtClean="0">
              <a:solidFill>
                <a:schemeClr val="accent1"/>
              </a:solidFill>
            </a:endParaRPr>
          </a:p>
          <a:p>
            <a:r>
              <a:rPr lang="de-DE" b="1" dirty="0" smtClean="0">
                <a:solidFill>
                  <a:schemeClr val="accent1"/>
                </a:solidFill>
              </a:rPr>
              <a:t>DAAD Alumni</a:t>
            </a:r>
            <a:r>
              <a:rPr lang="de-DE" dirty="0" smtClean="0"/>
              <a:t>…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did their </a:t>
            </a:r>
            <a:r>
              <a:rPr lang="en-GB" dirty="0"/>
              <a:t>Master or PhD with a </a:t>
            </a:r>
            <a:r>
              <a:rPr lang="en-GB" b="1" dirty="0"/>
              <a:t>DAAD scholarship </a:t>
            </a:r>
            <a:r>
              <a:rPr lang="en-GB" dirty="0"/>
              <a:t>(including Third Country scholarship holders who studied in </a:t>
            </a:r>
            <a:r>
              <a:rPr lang="en-GB" dirty="0" smtClean="0"/>
              <a:t>Jordan)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are all </a:t>
            </a:r>
            <a:r>
              <a:rPr lang="en-GB" dirty="0"/>
              <a:t>colleagues from Palestinian universities who received a DAAD scholarship for a </a:t>
            </a:r>
            <a:r>
              <a:rPr lang="en-GB" b="1" dirty="0"/>
              <a:t>Study/Research Visit at least once </a:t>
            </a:r>
            <a:r>
              <a:rPr lang="en-GB" dirty="0"/>
              <a:t> </a:t>
            </a:r>
            <a:r>
              <a:rPr lang="en-GB" dirty="0" smtClean="0"/>
              <a:t>(for </a:t>
            </a:r>
            <a:r>
              <a:rPr lang="en-GB" dirty="0"/>
              <a:t>a period of </a:t>
            </a:r>
            <a:r>
              <a:rPr lang="en-GB" b="1" dirty="0"/>
              <a:t>three months</a:t>
            </a:r>
            <a:r>
              <a:rPr lang="en-GB" dirty="0"/>
              <a:t>) </a:t>
            </a:r>
            <a:endParaRPr lang="en-GB" dirty="0" smtClean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are all </a:t>
            </a:r>
            <a:r>
              <a:rPr lang="en-GB" dirty="0"/>
              <a:t>Palestinian colleagues, who studied with a scholarship in the </a:t>
            </a:r>
            <a:r>
              <a:rPr lang="en-GB" b="1" dirty="0"/>
              <a:t>former German Democratic Republic (</a:t>
            </a:r>
            <a:r>
              <a:rPr lang="en-GB" b="1" dirty="0" smtClean="0"/>
              <a:t>DDR)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b="1" dirty="0" smtClean="0">
                <a:solidFill>
                  <a:schemeClr val="accent1"/>
                </a:solidFill>
              </a:rPr>
              <a:t>Germany </a:t>
            </a:r>
            <a:r>
              <a:rPr lang="de-DE" b="1" dirty="0" smtClean="0">
                <a:solidFill>
                  <a:schemeClr val="accent1"/>
                </a:solidFill>
              </a:rPr>
              <a:t>Alumnus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anyone</a:t>
            </a:r>
            <a:r>
              <a:rPr lang="de-DE" dirty="0" smtClean="0"/>
              <a:t> </a:t>
            </a:r>
            <a:r>
              <a:rPr lang="de-DE" dirty="0" smtClean="0"/>
              <a:t>who…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studied</a:t>
            </a:r>
            <a:r>
              <a:rPr lang="en-GB" dirty="0"/>
              <a:t>, researched, trained and worked in Germany or finished their education there. 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9433" y="313899"/>
            <a:ext cx="6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Definition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</p:spPr>
        <p:txBody>
          <a:bodyPr/>
          <a:lstStyle/>
          <a:p>
            <a:r>
              <a:rPr lang="de-DE" dirty="0" err="1" smtClean="0"/>
              <a:t>Scholarships</a:t>
            </a:r>
            <a:r>
              <a:rPr lang="de-DE" dirty="0" smtClean="0"/>
              <a:t> for the Best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3</a:t>
            </a:fld>
            <a:endParaRPr lang="de-DE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360000" y="1440000"/>
            <a:ext cx="8424000" cy="3960000"/>
          </a:xfrm>
          <a:prstGeom prst="rect">
            <a:avLst/>
          </a:prstGeom>
        </p:spPr>
        <p:txBody>
          <a:bodyPr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de-DE" smtClean="0">
                <a:latin typeface="Arial" charset="0"/>
              </a:rPr>
              <a:t>Supporting students, researchers and artists in both directions</a:t>
            </a:r>
            <a:endParaRPr lang="de-DE" dirty="0">
              <a:latin typeface="Arial" charset="0"/>
            </a:endParaRPr>
          </a:p>
        </p:txBody>
      </p:sp>
      <p:pic>
        <p:nvPicPr>
          <p:cNvPr id="7" name="Bild 9" descr="Grafik_Deutschland-Welt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1878013"/>
            <a:ext cx="7177087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55600" y="2733675"/>
            <a:ext cx="4214813" cy="1568450"/>
          </a:xfrm>
          <a:prstGeom prst="rect">
            <a:avLst/>
          </a:prstGeom>
          <a:noFill/>
        </p:spPr>
        <p:txBody>
          <a:bodyPr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1,175,000</a:t>
            </a:r>
            <a:endParaRPr lang="de-DE" sz="6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latin typeface="+mn-lt"/>
                <a:ea typeface="+mn-ea"/>
                <a:cs typeface="+mn-cs"/>
              </a:rPr>
              <a:t>Germans have seen </a:t>
            </a:r>
            <a:r>
              <a:rPr lang="de-DE" sz="2000" b="1" dirty="0">
                <a:latin typeface="+mn-lt"/>
                <a:ea typeface="+mn-ea"/>
                <a:cs typeface="+mn-cs"/>
              </a:rPr>
              <a:t/>
            </a:r>
            <a:br>
              <a:rPr lang="de-DE" sz="2000" b="1" dirty="0">
                <a:latin typeface="+mn-lt"/>
                <a:ea typeface="+mn-ea"/>
                <a:cs typeface="+mn-cs"/>
              </a:rPr>
            </a:br>
            <a:r>
              <a:rPr lang="de-DE" sz="2000" b="1" dirty="0" smtClean="0">
                <a:latin typeface="+mn-lt"/>
                <a:ea typeface="+mn-ea"/>
                <a:cs typeface="+mn-cs"/>
              </a:rPr>
              <a:t>the world </a:t>
            </a:r>
            <a:r>
              <a:rPr lang="de-DE" sz="2000" b="1" dirty="0">
                <a:latin typeface="+mn-lt"/>
                <a:ea typeface="+mn-ea"/>
                <a:cs typeface="+mn-cs"/>
              </a:rPr>
              <a:t/>
            </a:r>
            <a:br>
              <a:rPr lang="de-DE" sz="2000" b="1" dirty="0">
                <a:latin typeface="+mn-lt"/>
                <a:ea typeface="+mn-ea"/>
                <a:cs typeface="+mn-cs"/>
              </a:rPr>
            </a:br>
            <a:endParaRPr lang="de-DE" sz="2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70413" y="3914775"/>
            <a:ext cx="4595812" cy="1676400"/>
          </a:xfrm>
          <a:prstGeom prst="rect">
            <a:avLst/>
          </a:prstGeom>
          <a:noFill/>
        </p:spPr>
        <p:txBody>
          <a:bodyPr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860,000</a:t>
            </a:r>
            <a:endParaRPr lang="de-DE" sz="6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f</a:t>
            </a:r>
            <a:r>
              <a:rPr lang="de-DE" sz="2000" b="1" dirty="0" smtClean="0"/>
              <a:t>oreigners have come</a:t>
            </a:r>
            <a:r>
              <a:rPr lang="de-DE" sz="2000" b="1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2000" b="1" dirty="0">
                <a:latin typeface="+mn-lt"/>
                <a:ea typeface="+mn-ea"/>
                <a:cs typeface="+mn-cs"/>
              </a:rPr>
              <a:t/>
            </a:r>
            <a:br>
              <a:rPr lang="de-DE" sz="2000" b="1" dirty="0">
                <a:latin typeface="+mn-lt"/>
                <a:ea typeface="+mn-ea"/>
                <a:cs typeface="+mn-cs"/>
              </a:rPr>
            </a:br>
            <a:r>
              <a:rPr lang="de-DE" sz="2000" b="1" dirty="0" smtClean="0">
                <a:latin typeface="+mn-lt"/>
                <a:ea typeface="+mn-ea"/>
                <a:cs typeface="+mn-cs"/>
              </a:rPr>
              <a:t>to Germany</a:t>
            </a:r>
            <a:endParaRPr lang="de-DE" sz="2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feld 4"/>
          <p:cNvSpPr txBox="1">
            <a:spLocks noChangeArrowheads="1"/>
          </p:cNvSpPr>
          <p:nvPr/>
        </p:nvSpPr>
        <p:spPr bwMode="auto">
          <a:xfrm>
            <a:off x="6819900" y="5673725"/>
            <a:ext cx="2054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/>
            <a:r>
              <a:rPr lang="de-DE" dirty="0"/>
              <a:t>(1950 – </a:t>
            </a:r>
            <a:r>
              <a:rPr lang="de-DE" dirty="0" smtClean="0"/>
              <a:t>2014)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95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7704000" y="6300000"/>
            <a:ext cx="1080000" cy="558000"/>
          </a:xfrm>
          <a:prstGeom prst="rect">
            <a:avLst/>
          </a:prstGeom>
        </p:spPr>
        <p:txBody>
          <a:bodyPr/>
          <a:lstStyle/>
          <a:p>
            <a:fld id="{917E9A67-508C-2544-868A-47185330C568}" type="slidenum">
              <a:rPr lang="de-DE" sz="1000" smtClean="0"/>
              <a:t>4</a:t>
            </a:fld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581190" y="4981858"/>
            <a:ext cx="1377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2"/>
                </a:solidFill>
              </a:rPr>
              <a:t>© Wolfgang Hübner-Stauf </a:t>
            </a:r>
            <a:endParaRPr lang="de-DE" sz="800" dirty="0">
              <a:solidFill>
                <a:schemeClr val="bg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676" y="-4028"/>
            <a:ext cx="12072512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3"/>
          <p:cNvSpPr txBox="1">
            <a:spLocks/>
          </p:cNvSpPr>
          <p:nvPr/>
        </p:nvSpPr>
        <p:spPr>
          <a:xfrm>
            <a:off x="4781913" y="387728"/>
            <a:ext cx="3828687" cy="1224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14400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The DAAD has </a:t>
            </a:r>
            <a:r>
              <a:rPr lang="de-DE" sz="2100" dirty="0" err="1" smtClean="0"/>
              <a:t>introduced</a:t>
            </a:r>
            <a:r>
              <a:rPr lang="de-DE" sz="2100" dirty="0" smtClean="0"/>
              <a:t> </a:t>
            </a:r>
            <a:r>
              <a:rPr lang="de-DE" sz="2100" dirty="0" err="1" smtClean="0"/>
              <a:t>about</a:t>
            </a:r>
            <a:r>
              <a:rPr lang="de-DE" sz="2100" dirty="0" smtClean="0"/>
              <a:t> 800 </a:t>
            </a:r>
            <a:r>
              <a:rPr lang="de-DE" sz="2100" dirty="0" err="1" smtClean="0"/>
              <a:t>Palestinians</a:t>
            </a:r>
            <a:r>
              <a:rPr lang="de-DE" sz="2100" dirty="0" smtClean="0"/>
              <a:t> to Germany since 1950.</a:t>
            </a:r>
            <a:endParaRPr lang="de-DE" sz="2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60000" y="252000"/>
            <a:ext cx="8424000" cy="792000"/>
          </a:xfrm>
        </p:spPr>
        <p:txBody>
          <a:bodyPr/>
          <a:lstStyle/>
          <a:p>
            <a:r>
              <a:rPr lang="de-DE" dirty="0" err="1" smtClean="0"/>
              <a:t>Scholarships</a:t>
            </a:r>
            <a:r>
              <a:rPr lang="de-DE" dirty="0" smtClean="0"/>
              <a:t> for the Best</a:t>
            </a:r>
            <a:endParaRPr lang="de-DE" dirty="0"/>
          </a:p>
        </p:txBody>
      </p:sp>
      <p:sp>
        <p:nvSpPr>
          <p:cNvPr id="5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5</a:t>
            </a:fld>
            <a:endParaRPr lang="de-DE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360363" y="1439863"/>
            <a:ext cx="8423275" cy="1150937"/>
          </a:xfrm>
          <a:prstGeom prst="rect">
            <a:avLst/>
          </a:prstGeom>
        </p:spPr>
        <p:txBody>
          <a:bodyPr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de-DE" dirty="0" smtClean="0">
                <a:latin typeface="Arial" charset="0"/>
              </a:rPr>
              <a:t>Funding recipients in 2015</a:t>
            </a:r>
            <a:endParaRPr lang="de-DE" dirty="0"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33438" y="2219325"/>
            <a:ext cx="3729037" cy="171926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156</a:t>
            </a:r>
            <a:endParaRPr lang="de-DE" sz="6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444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/>
              <a:t>through </a:t>
            </a:r>
            <a:r>
              <a:rPr lang="de-DE" sz="2000" b="1" dirty="0" smtClean="0">
                <a:latin typeface="+mn-lt"/>
                <a:ea typeface="+mn-ea"/>
                <a:cs typeface="+mn-cs"/>
              </a:rPr>
              <a:t>individual grants</a:t>
            </a:r>
            <a:endParaRPr lang="de-DE" sz="2000" b="1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90725" y="4327525"/>
            <a:ext cx="4791075" cy="16414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273</a:t>
            </a:r>
            <a:endParaRPr lang="de-DE" sz="6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444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smtClean="0">
                <a:latin typeface="+mn-lt"/>
                <a:ea typeface="+mn-ea"/>
                <a:cs typeface="+mn-cs"/>
              </a:rPr>
              <a:t>DAAD Förderung - gesamt</a:t>
            </a:r>
            <a:endParaRPr lang="de-DE" sz="2000" b="1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172075" y="2768600"/>
            <a:ext cx="3382963" cy="1803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6000" b="1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117</a:t>
            </a:r>
            <a:endParaRPr lang="de-DE" sz="6000" b="1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  <a:p>
            <a:pPr marL="4445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/>
              <a:t>t</a:t>
            </a:r>
            <a:r>
              <a:rPr lang="de-DE" sz="2000" b="1" dirty="0" smtClean="0">
                <a:latin typeface="+mn-lt"/>
                <a:ea typeface="+mn-ea"/>
                <a:cs typeface="+mn-cs"/>
              </a:rPr>
              <a:t>hrough project funding</a:t>
            </a:r>
            <a:endParaRPr lang="de-DE" sz="2000" b="1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80963"/>
            <a:ext cx="871220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2" descr="DAAD_Standardpraesentation_EXTRA_ohneText_lay01-2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" y="2289"/>
            <a:ext cx="9143391" cy="5760336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7</a:t>
            </a:fld>
            <a:endParaRPr lang="de-DE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5600700" y="502478"/>
            <a:ext cx="3075214" cy="349257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Alumni </a:t>
            </a:r>
            <a:r>
              <a:rPr lang="de-DE" sz="2100" dirty="0" err="1" smtClean="0"/>
              <a:t>Associations</a:t>
            </a:r>
            <a:r>
              <a:rPr lang="de-DE" sz="2100" dirty="0" smtClean="0"/>
              <a:t> in </a:t>
            </a:r>
            <a:r>
              <a:rPr lang="de-DE" sz="2100" dirty="0" err="1" smtClean="0"/>
              <a:t>Palestine</a:t>
            </a:r>
            <a:endParaRPr lang="de-DE" sz="2100" dirty="0" smtClean="0"/>
          </a:p>
          <a:p>
            <a:pPr marL="0" indent="0">
              <a:spcAft>
                <a:spcPts val="0"/>
              </a:spcAft>
              <a:buNone/>
            </a:pPr>
            <a:endParaRPr lang="de-DE" sz="1200" b="0" dirty="0" smtClean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1200" dirty="0" smtClean="0">
                <a:solidFill>
                  <a:schemeClr val="tx1"/>
                </a:solidFill>
              </a:rPr>
              <a:t>Palästinensicher Deutscher Verein für Akademiker (PADEVA</a:t>
            </a:r>
            <a:r>
              <a:rPr lang="de-DE" sz="12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tx1"/>
                </a:solidFill>
              </a:rPr>
              <a:t>c/o </a:t>
            </a:r>
            <a:r>
              <a:rPr lang="en-US" sz="1200" dirty="0" smtClean="0">
                <a:solidFill>
                  <a:schemeClr val="tx1"/>
                </a:solidFill>
              </a:rPr>
              <a:t>Dr. Samah Abu </a:t>
            </a:r>
            <a:r>
              <a:rPr lang="en-US" sz="1200" dirty="0" err="1" smtClean="0">
                <a:solidFill>
                  <a:schemeClr val="tx1"/>
                </a:solidFill>
              </a:rPr>
              <a:t>Assab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tx1"/>
                </a:solidFill>
              </a:rPr>
              <a:t>Westbank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1200" dirty="0" smtClean="0">
                <a:solidFill>
                  <a:schemeClr val="tx1"/>
                </a:solidFill>
              </a:rPr>
              <a:t>Palästinensische </a:t>
            </a:r>
            <a:r>
              <a:rPr lang="de-DE" sz="1200" dirty="0" smtClean="0">
                <a:solidFill>
                  <a:schemeClr val="tx1"/>
                </a:solidFill>
              </a:rPr>
              <a:t>Deutsche Vereinigung für Akademiker, </a:t>
            </a:r>
            <a:endParaRPr lang="de-DE" sz="1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1200" dirty="0">
                <a:solidFill>
                  <a:schemeClr val="tx1"/>
                </a:solidFill>
              </a:rPr>
              <a:t>c</a:t>
            </a:r>
            <a:r>
              <a:rPr lang="en-US" sz="1200" dirty="0" smtClean="0">
                <a:solidFill>
                  <a:schemeClr val="tx1"/>
                </a:solidFill>
              </a:rPr>
              <a:t>/o </a:t>
            </a:r>
            <a:r>
              <a:rPr lang="en-US" sz="1200" dirty="0" smtClean="0">
                <a:solidFill>
                  <a:schemeClr val="tx1"/>
                </a:solidFill>
              </a:rPr>
              <a:t>Dr. Khalil </a:t>
            </a:r>
            <a:r>
              <a:rPr lang="en-US" sz="1200" dirty="0" smtClean="0">
                <a:solidFill>
                  <a:schemeClr val="tx1"/>
                </a:solidFill>
              </a:rPr>
              <a:t>Tubail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GAZA</a:t>
            </a:r>
          </a:p>
          <a:p>
            <a:pPr marL="0" indent="0">
              <a:buNone/>
            </a:pPr>
            <a:endParaRPr lang="en-US" sz="1000" b="0" dirty="0" smtClean="0"/>
          </a:p>
          <a:p>
            <a:pPr marL="0" indent="0">
              <a:buNone/>
            </a:pPr>
            <a:endParaRPr lang="de-DE" sz="1000" b="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387197" y="5137378"/>
            <a:ext cx="1028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© Michael Jordan</a:t>
            </a:r>
            <a:endParaRPr lang="de-DE" sz="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AAD_Standardpraesentation_EXTRA_ohneText_lay01-1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5" y="15356"/>
            <a:ext cx="9143391" cy="5760336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704000" y="6300000"/>
            <a:ext cx="1080000" cy="558000"/>
          </a:xfrm>
        </p:spPr>
        <p:txBody>
          <a:bodyPr/>
          <a:lstStyle/>
          <a:p>
            <a:fld id="{917E9A67-508C-2544-868A-47185330C568}" type="slidenum">
              <a:rPr lang="de-DE" smtClean="0"/>
              <a:t>8</a:t>
            </a:fld>
            <a:endParaRPr lang="de-DE"/>
          </a:p>
        </p:txBody>
      </p:sp>
      <p:sp>
        <p:nvSpPr>
          <p:cNvPr id="6" name="Textplatzhalter 3"/>
          <p:cNvSpPr txBox="1">
            <a:spLocks/>
          </p:cNvSpPr>
          <p:nvPr/>
        </p:nvSpPr>
        <p:spPr>
          <a:xfrm>
            <a:off x="2250451" y="1973714"/>
            <a:ext cx="6533549" cy="3686857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mpd="sng">
            <a:solidFill>
              <a:schemeClr val="accent2"/>
            </a:solidFill>
          </a:ln>
        </p:spPr>
        <p:txBody>
          <a:bodyPr lIns="216000" tIns="72000" rIns="0" bIns="180000"/>
          <a:lstStyle>
            <a:lvl1pPr marL="361950" indent="-3619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14375" indent="-352425" algn="l" defTabSz="457200" rtl="0" eaLnBrk="1" latinLnBrk="0" hangingPunct="1">
              <a:spcBef>
                <a:spcPts val="0"/>
              </a:spcBef>
              <a:spcAft>
                <a:spcPts val="1500"/>
              </a:spcAft>
              <a:buClr>
                <a:schemeClr val="accent2"/>
              </a:buClr>
              <a:buFont typeface="Wingdings" charset="2"/>
              <a:buChar char="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552450" algn="l" defTabSz="457200" rtl="0" eaLnBrk="1" latinLnBrk="0" hangingPunct="1">
              <a:spcBef>
                <a:spcPts val="0"/>
              </a:spcBef>
              <a:spcAft>
                <a:spcPts val="1500"/>
              </a:spcAft>
              <a:buFont typeface="Arial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Aft>
                <a:spcPts val="0"/>
              </a:spcAft>
              <a:buNone/>
            </a:pPr>
            <a:r>
              <a:rPr lang="de-DE" sz="2100" dirty="0" smtClean="0"/>
              <a:t>Re-Invitation </a:t>
            </a:r>
            <a:r>
              <a:rPr lang="de-DE" sz="2100" dirty="0" smtClean="0"/>
              <a:t>Programme</a:t>
            </a:r>
          </a:p>
          <a:p>
            <a:pPr marL="0" indent="0">
              <a:spcAft>
                <a:spcPts val="0"/>
              </a:spcAft>
              <a:buNone/>
            </a:pPr>
            <a:endParaRPr lang="de-DE" sz="2100" dirty="0"/>
          </a:p>
          <a:p>
            <a:pPr marL="0" indent="0">
              <a:spcAft>
                <a:spcPts val="0"/>
              </a:spcAft>
              <a:buNone/>
            </a:pPr>
            <a:r>
              <a:rPr lang="de-DE" sz="2000" b="0" dirty="0" smtClean="0">
                <a:solidFill>
                  <a:schemeClr val="tx1"/>
                </a:solidFill>
              </a:rPr>
              <a:t>Who can apply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Former holders of DAAD research grants or </a:t>
            </a:r>
            <a:r>
              <a:rPr lang="de-DE" sz="1400" b="0" dirty="0" err="1" smtClean="0">
                <a:solidFill>
                  <a:schemeClr val="tx1"/>
                </a:solidFill>
              </a:rPr>
              <a:t>study</a:t>
            </a:r>
            <a:r>
              <a:rPr lang="de-DE" sz="1400" b="0" dirty="0" smtClean="0">
                <a:solidFill>
                  <a:schemeClr val="tx1"/>
                </a:solidFill>
              </a:rPr>
              <a:t> </a:t>
            </a:r>
            <a:r>
              <a:rPr lang="de-DE" sz="1400" b="0" dirty="0" err="1" smtClean="0">
                <a:solidFill>
                  <a:schemeClr val="tx1"/>
                </a:solidFill>
              </a:rPr>
              <a:t>scholarships</a:t>
            </a:r>
            <a:r>
              <a:rPr lang="de-DE" sz="1400" b="0" dirty="0" smtClean="0">
                <a:solidFill>
                  <a:schemeClr val="tx1"/>
                </a:solidFill>
              </a:rPr>
              <a:t> (</a:t>
            </a:r>
            <a:r>
              <a:rPr lang="de-DE" sz="1400" b="0" dirty="0" err="1" smtClean="0">
                <a:solidFill>
                  <a:schemeClr val="tx1"/>
                </a:solidFill>
              </a:rPr>
              <a:t>six</a:t>
            </a:r>
            <a:r>
              <a:rPr lang="de-DE" sz="1400" b="0" dirty="0" smtClean="0">
                <a:solidFill>
                  <a:schemeClr val="tx1"/>
                </a:solidFill>
              </a:rPr>
              <a:t> </a:t>
            </a:r>
            <a:r>
              <a:rPr lang="de-DE" sz="1400" b="0" dirty="0" err="1" smtClean="0">
                <a:solidFill>
                  <a:schemeClr val="tx1"/>
                </a:solidFill>
              </a:rPr>
              <a:t>months</a:t>
            </a:r>
            <a:r>
              <a:rPr lang="de-DE" sz="1400" b="0" dirty="0" smtClean="0">
                <a:solidFill>
                  <a:schemeClr val="tx1"/>
                </a:solidFill>
              </a:rPr>
              <a:t>) 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F</a:t>
            </a:r>
            <a:r>
              <a:rPr lang="de-DE" sz="1400" b="0" dirty="0" smtClean="0">
                <a:solidFill>
                  <a:schemeClr val="tx1"/>
                </a:solidFill>
              </a:rPr>
              <a:t>ormer East </a:t>
            </a:r>
            <a:r>
              <a:rPr lang="de-DE" sz="1400" b="0" dirty="0" smtClean="0">
                <a:solidFill>
                  <a:schemeClr val="tx1"/>
                </a:solidFill>
              </a:rPr>
              <a:t>German scholarship holders who studied for at least one year in Germany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de-DE" sz="2100" b="0" dirty="0" err="1" smtClean="0">
                <a:solidFill>
                  <a:schemeClr val="tx1"/>
                </a:solidFill>
              </a:rPr>
              <a:t>What</a:t>
            </a:r>
            <a:r>
              <a:rPr lang="de-DE" sz="2100" b="0" dirty="0" smtClean="0">
                <a:solidFill>
                  <a:schemeClr val="tx1"/>
                </a:solidFill>
              </a:rPr>
              <a:t> </a:t>
            </a:r>
            <a:r>
              <a:rPr lang="de-DE" sz="2100" b="0" dirty="0" err="1" smtClean="0">
                <a:solidFill>
                  <a:schemeClr val="tx1"/>
                </a:solidFill>
              </a:rPr>
              <a:t>is</a:t>
            </a:r>
            <a:r>
              <a:rPr lang="de-DE" sz="2100" b="0" dirty="0" smtClean="0">
                <a:solidFill>
                  <a:schemeClr val="tx1"/>
                </a:solidFill>
              </a:rPr>
              <a:t> </a:t>
            </a:r>
            <a:r>
              <a:rPr lang="de-DE" sz="2100" b="0" dirty="0" err="1" smtClean="0">
                <a:solidFill>
                  <a:schemeClr val="tx1"/>
                </a:solidFill>
              </a:rPr>
              <a:t>funded</a:t>
            </a:r>
            <a:endParaRPr lang="de-DE" sz="2100" b="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Research &amp; working projects at state or state-recognised institutions of higher education or non-university research institutes in Germany.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de-DE" sz="1400" b="0" dirty="0" smtClean="0">
                <a:solidFill>
                  <a:schemeClr val="tx1"/>
                </a:solidFill>
              </a:rPr>
              <a:t>Working stays at an institution in business, administration, culture or media for former scholarship holders who work outside </a:t>
            </a:r>
            <a:r>
              <a:rPr lang="de-DE" sz="1400" b="0" dirty="0" smtClean="0">
                <a:solidFill>
                  <a:schemeClr val="tx1"/>
                </a:solidFill>
              </a:rPr>
              <a:t>the </a:t>
            </a:r>
            <a:r>
              <a:rPr lang="de-DE" sz="1400" b="0" dirty="0" err="1" smtClean="0">
                <a:solidFill>
                  <a:schemeClr val="tx1"/>
                </a:solidFill>
              </a:rPr>
              <a:t>science</a:t>
            </a:r>
            <a:r>
              <a:rPr lang="de-DE" sz="1400" b="0" dirty="0" smtClean="0">
                <a:solidFill>
                  <a:schemeClr val="tx1"/>
                </a:solidFill>
              </a:rPr>
              <a:t> </a:t>
            </a:r>
            <a:r>
              <a:rPr lang="de-DE" sz="1400" b="0" dirty="0" smtClean="0">
                <a:solidFill>
                  <a:schemeClr val="tx1"/>
                </a:solidFill>
              </a:rPr>
              <a:t>sector.</a:t>
            </a:r>
            <a:r>
              <a:rPr lang="de-DE" sz="2100" b="0" dirty="0" smtClean="0">
                <a:solidFill>
                  <a:schemeClr val="tx1"/>
                </a:solidFill>
              </a:rPr>
              <a:t> </a:t>
            </a:r>
            <a:endParaRPr lang="de-DE" sz="2100" b="0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613230" y="4935766"/>
            <a:ext cx="14382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© Jan Jacob Hofmann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1636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698875" y="6350800"/>
            <a:ext cx="1080000" cy="507200"/>
          </a:xfrm>
        </p:spPr>
        <p:txBody>
          <a:bodyPr/>
          <a:lstStyle/>
          <a:p>
            <a:fld id="{917E9A67-508C-2544-868A-47185330C568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287487" y="1761220"/>
            <a:ext cx="5932714" cy="33768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smtClean="0"/>
              <a:t/>
            </a:r>
            <a:br>
              <a:rPr lang="en-GB" sz="2000" smtClean="0"/>
            </a:br>
            <a:r>
              <a:rPr lang="en-GB" sz="2000" smtClean="0"/>
              <a:t/>
            </a:r>
            <a:br>
              <a:rPr lang="en-GB" sz="2000" smtClean="0"/>
            </a:br>
            <a:endParaRPr lang="de-DE" sz="2000" dirty="0"/>
          </a:p>
        </p:txBody>
      </p:sp>
      <p:sp>
        <p:nvSpPr>
          <p:cNvPr id="6" name="Foliennummernplatzhalter 1"/>
          <p:cNvSpPr txBox="1">
            <a:spLocks/>
          </p:cNvSpPr>
          <p:nvPr/>
        </p:nvSpPr>
        <p:spPr>
          <a:xfrm>
            <a:off x="7856400" y="6452400"/>
            <a:ext cx="1080000" cy="558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512400" y="1591755"/>
            <a:ext cx="8424000" cy="40584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33" y="1512586"/>
            <a:ext cx="81140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b="1" dirty="0" err="1" smtClean="0"/>
              <a:t>once</a:t>
            </a:r>
            <a:r>
              <a:rPr lang="de-DE" b="1" dirty="0" smtClean="0"/>
              <a:t> </a:t>
            </a:r>
            <a:r>
              <a:rPr lang="de-DE" b="1" dirty="0" smtClean="0"/>
              <a:t>within three years</a:t>
            </a:r>
            <a:r>
              <a:rPr lang="de-DE" b="1" dirty="0"/>
              <a:t> f</a:t>
            </a:r>
            <a:r>
              <a:rPr lang="de-DE" b="1" dirty="0" smtClean="0"/>
              <a:t>or one to three months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err="1" smtClean="0"/>
              <a:t>Applicants</a:t>
            </a:r>
            <a:r>
              <a:rPr lang="de-DE" dirty="0" smtClean="0"/>
              <a:t> </a:t>
            </a:r>
            <a:r>
              <a:rPr lang="de-DE" dirty="0" smtClean="0"/>
              <a:t>must have </a:t>
            </a:r>
            <a:r>
              <a:rPr lang="de-DE" b="1" dirty="0" smtClean="0"/>
              <a:t>returned</a:t>
            </a:r>
            <a:r>
              <a:rPr lang="de-DE" dirty="0" smtClean="0"/>
              <a:t> </a:t>
            </a:r>
            <a:r>
              <a:rPr lang="de-DE" b="1" dirty="0" smtClean="0"/>
              <a:t>to their home </a:t>
            </a:r>
            <a:r>
              <a:rPr lang="de-DE" dirty="0" smtClean="0"/>
              <a:t>country at least three years previously</a:t>
            </a:r>
            <a:endParaRPr lang="de-DE" dirty="0"/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The research or working project must be coordinated </a:t>
            </a:r>
            <a:r>
              <a:rPr lang="de-DE" b="1" dirty="0" smtClean="0"/>
              <a:t>with a cooperation partner in Germany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Deadline is the </a:t>
            </a:r>
            <a:r>
              <a:rPr lang="de-DE" b="1" dirty="0" smtClean="0">
                <a:solidFill>
                  <a:schemeClr val="accent2"/>
                </a:solidFill>
              </a:rPr>
              <a:t>31st August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 smtClean="0"/>
          </a:p>
          <a:p>
            <a:pPr>
              <a:lnSpc>
                <a:spcPct val="150000"/>
              </a:lnSpc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409433" y="313899"/>
            <a:ext cx="679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Re-Invitation Programme</a:t>
            </a:r>
            <a:endParaRPr lang="de-D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2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DAAD_Farbwelt_01">
      <a:dk1>
        <a:sysClr val="windowText" lastClr="000000"/>
      </a:dk1>
      <a:lt1>
        <a:sysClr val="window" lastClr="FFFFFF"/>
      </a:lt1>
      <a:dk2>
        <a:srgbClr val="0060AF"/>
      </a:dk2>
      <a:lt2>
        <a:srgbClr val="FFFFFF"/>
      </a:lt2>
      <a:accent1>
        <a:srgbClr val="0060AF"/>
      </a:accent1>
      <a:accent2>
        <a:srgbClr val="E98A11"/>
      </a:accent2>
      <a:accent3>
        <a:srgbClr val="87B4E6"/>
      </a:accent3>
      <a:accent4>
        <a:srgbClr val="F8C897"/>
      </a:accent4>
      <a:accent5>
        <a:srgbClr val="B7D3F3"/>
      </a:accent5>
      <a:accent6>
        <a:srgbClr val="FCE3CC"/>
      </a:accent6>
      <a:hlink>
        <a:srgbClr val="00FF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6bf82a65d03465fa66a4cdf9e7a306a xmlns="926162b2-e1dc-4d6f-a857-81f9854c0fb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Präsentationen/Vorträge/Reden</TermName>
          <TermId xmlns="http://schemas.microsoft.com/office/infopath/2007/PartnerControls">73fee78f-aac7-4f8e-ad4e-786841ebc73e</TermId>
        </TermInfo>
      </Terms>
    </c6bf82a65d03465fa66a4cdf9e7a306a>
    <Thema xmlns="926162b2-e1dc-4d6f-a857-81f9854c0fb2">Standardpräsentation</Thema>
    <TaxCatchAll xmlns="145de765-d54b-4b65-981d-9bbc827d75dc">
      <Value>22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A593F3AFCD7C468307BF2776CFAD25" ma:contentTypeVersion="" ma:contentTypeDescription="Ein neues Dokument erstellen." ma:contentTypeScope="" ma:versionID="9ca7234f02a539fcb79bc22d38752978">
  <xsd:schema xmlns:xsd="http://www.w3.org/2001/XMLSchema" xmlns:xs="http://www.w3.org/2001/XMLSchema" xmlns:p="http://schemas.microsoft.com/office/2006/metadata/properties" xmlns:ns2="145de765-d54b-4b65-981d-9bbc827d75dc" xmlns:ns3="926162b2-e1dc-4d6f-a857-81f9854c0fb2" xmlns:ns4="9a8634f9-d7ef-47a6-8c2e-0580e612cd57" targetNamespace="http://schemas.microsoft.com/office/2006/metadata/properties" ma:root="true" ma:fieldsID="87153048951abfa5ce1085212adb19f2" ns2:_="" ns3:_="" ns4:_="">
    <xsd:import namespace="145de765-d54b-4b65-981d-9bbc827d75dc"/>
    <xsd:import namespace="926162b2-e1dc-4d6f-a857-81f9854c0fb2"/>
    <xsd:import namespace="9a8634f9-d7ef-47a6-8c2e-0580e612cd5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c6bf82a65d03465fa66a4cdf9e7a306a" minOccurs="0"/>
                <xsd:element ref="ns3:Thema"/>
                <xsd:element ref="ns4:SharedWithUsers" minOccurs="0"/>
                <xsd:element ref="ns4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de765-d54b-4b65-981d-9bbc827d75d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b6ce1ab2-ccf8-40ac-b513-b8e3ba6c55cd}" ma:internalName="TaxCatchAll" ma:showField="CatchAllData" ma:web="a711cc86-fd1d-4f80-a295-e7d2dba55c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162b2-e1dc-4d6f-a857-81f9854c0fb2" elementFormDefault="qualified">
    <xsd:import namespace="http://schemas.microsoft.com/office/2006/documentManagement/types"/>
    <xsd:import namespace="http://schemas.microsoft.com/office/infopath/2007/PartnerControls"/>
    <xsd:element name="c6bf82a65d03465fa66a4cdf9e7a306a" ma:index="10" ma:taxonomy="true" ma:internalName="c6bf82a65d03465fa66a4cdf9e7a306a" ma:taxonomyFieldName="Dokumentenart" ma:displayName="Dokumentenart" ma:default="" ma:fieldId="{c6bf82a6-5d03-465f-a66a-4cdf9e7a306a}" ma:sspId="a001fbed-1328-4d18-8512-813304929403" ma:termSetId="09a3c5c6-f1e5-427b-a7d0-4017eaa569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" ma:index="11" ma:displayName="Thema" ma:default="Standardpräsentation" ma:format="Dropdown" ma:internalName="Thema">
      <xsd:simpleType>
        <xsd:restriction base="dms:Choice">
          <xsd:enumeration value="Standardpräsentation"/>
          <xsd:enumeration value="Dokumentenvorlage"/>
          <xsd:enumeration value="Corporate-Design Richtlinie"/>
          <xsd:enumeration value="Pressearbeit"/>
          <xsd:enumeration value="Öffentlichkeitsarbeit"/>
          <xsd:enumeration value="Interne Kommunikation"/>
          <xsd:enumeration value="Internetkoordinierung"/>
          <xsd:enumeration value="Social Media"/>
          <xsd:enumeration value="Publikationen"/>
          <xsd:enumeration value="Jahresthema"/>
          <xsd:enumeration value="Marketing"/>
          <xsd:enumeration value="Jubiläum – 90 Jahre DAA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8634f9-d7ef-47a6-8c2e-0580e612c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3" nillable="true" ma:displayName="Freigabehinweishash" ma:internalName="SharingHintHash" ma:readOnly="true">
      <xsd:simpleType>
        <xsd:restriction base="dms:Text"/>
      </xsd:simple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E5579-5BE4-48D3-9B41-FFDC3DCCF983}">
  <ds:schemaRefs>
    <ds:schemaRef ds:uri="http://purl.org/dc/elements/1.1/"/>
    <ds:schemaRef ds:uri="9a8634f9-d7ef-47a6-8c2e-0580e612cd57"/>
    <ds:schemaRef ds:uri="http://purl.org/dc/terms/"/>
    <ds:schemaRef ds:uri="145de765-d54b-4b65-981d-9bbc827d75dc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926162b2-e1dc-4d6f-a857-81f9854c0fb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D9B91E-6343-4ACA-A0BC-F29DAA6AC3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BF861-7600-4260-8E2D-A65DB237F7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de765-d54b-4b65-981d-9bbc827d75dc"/>
    <ds:schemaRef ds:uri="926162b2-e1dc-4d6f-a857-81f9854c0fb2"/>
    <ds:schemaRef ds:uri="9a8634f9-d7ef-47a6-8c2e-0580e612c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577</Words>
  <Application>Microsoft Office PowerPoint</Application>
  <PresentationFormat>On-screen Show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Office-Design</vt:lpstr>
      <vt:lpstr>PowerPoint Presentation</vt:lpstr>
      <vt:lpstr>PowerPoint Presentation</vt:lpstr>
      <vt:lpstr>Scholarships for the Best</vt:lpstr>
      <vt:lpstr>PowerPoint Presentation</vt:lpstr>
      <vt:lpstr>Scholarships for the Best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Paths to a doctorate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qwertz qwerty</dc:creator>
  <cp:lastModifiedBy>Eveline</cp:lastModifiedBy>
  <cp:revision>521</cp:revision>
  <cp:lastPrinted>2013-06-12T13:32:07Z</cp:lastPrinted>
  <dcterms:created xsi:type="dcterms:W3CDTF">2012-03-19T13:50:07Z</dcterms:created>
  <dcterms:modified xsi:type="dcterms:W3CDTF">2017-03-03T13:09:14Z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0x01010044A593F3AFCD7C468307BF2776CFAD25</vt:lpwstr>
  </property>
  <property fmtid="{D5CDD505-2E9C-101B-9397-08002B2CF9AE}" pid="3" name="Dokumentenart">
    <vt:lpwstr>22;#Präsentationen/Vorträge/Reden|73fee78f-aac7-4f8e-ad4e-786841ebc73e</vt:lpwstr>
  </property>
</Properties>
</file>